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40"/>
  </p:notesMasterIdLst>
  <p:sldIdLst>
    <p:sldId id="257" r:id="rId2"/>
    <p:sldId id="269" r:id="rId3"/>
    <p:sldId id="270" r:id="rId4"/>
    <p:sldId id="271" r:id="rId5"/>
    <p:sldId id="350" r:id="rId6"/>
    <p:sldId id="710" r:id="rId7"/>
    <p:sldId id="616" r:id="rId8"/>
    <p:sldId id="731" r:id="rId9"/>
    <p:sldId id="734" r:id="rId10"/>
    <p:sldId id="733" r:id="rId11"/>
    <p:sldId id="742" r:id="rId12"/>
    <p:sldId id="723" r:id="rId13"/>
    <p:sldId id="725" r:id="rId14"/>
    <p:sldId id="741" r:id="rId15"/>
    <p:sldId id="740" r:id="rId16"/>
    <p:sldId id="747" r:id="rId17"/>
    <p:sldId id="738" r:id="rId18"/>
    <p:sldId id="739" r:id="rId19"/>
    <p:sldId id="333" r:id="rId20"/>
    <p:sldId id="328" r:id="rId21"/>
    <p:sldId id="272" r:id="rId22"/>
    <p:sldId id="746" r:id="rId23"/>
    <p:sldId id="352" r:id="rId24"/>
    <p:sldId id="353" r:id="rId25"/>
    <p:sldId id="354" r:id="rId26"/>
    <p:sldId id="355" r:id="rId27"/>
    <p:sldId id="356" r:id="rId28"/>
    <p:sldId id="357" r:id="rId29"/>
    <p:sldId id="358" r:id="rId30"/>
    <p:sldId id="359" r:id="rId31"/>
    <p:sldId id="360" r:id="rId32"/>
    <p:sldId id="361" r:id="rId33"/>
    <p:sldId id="362" r:id="rId34"/>
    <p:sldId id="744" r:id="rId35"/>
    <p:sldId id="748" r:id="rId36"/>
    <p:sldId id="282" r:id="rId37"/>
    <p:sldId id="279" r:id="rId38"/>
    <p:sldId id="267" r:id="rId39"/>
  </p:sldIdLst>
  <p:sldSz cx="9144000" cy="5143500" type="screen16x9"/>
  <p:notesSz cx="6858000" cy="9144000"/>
  <p:embeddedFontLst>
    <p:embeddedFont>
      <p:font typeface="Josefin Sans" pitchFamily="2" charset="77"/>
      <p:regular r:id="rId41"/>
      <p:bold r:id="rId42"/>
      <p:italic r:id="rId43"/>
      <p:boldItalic r:id="rId44"/>
    </p:embeddedFont>
    <p:embeddedFont>
      <p:font typeface="Open Sans" panose="020B0606030504020204" pitchFamily="34" charset="0"/>
      <p:regular r:id="rId45"/>
      <p:bold r:id="rId46"/>
      <p:italic r:id="rId47"/>
      <p:boldItalic r:id="rId48"/>
    </p:embeddedFont>
    <p:embeddedFont>
      <p:font typeface="Open Sans Light" panose="020B0306030504020204" pitchFamily="34" charset="0"/>
      <p:regular r:id="rId49"/>
      <p:italic r:id="rId50"/>
    </p:embeddedFont>
    <p:embeddedFont>
      <p:font typeface="Open Sans Medium" pitchFamily="2" charset="0"/>
      <p:regular r:id="rId51"/>
      <p:bold r:id="rId52"/>
      <p:italic r:id="rId53"/>
      <p:boldItalic r:id="rId54"/>
    </p:embeddedFont>
    <p:embeddedFont>
      <p:font typeface="Roboto" panose="02000000000000000000" pitchFamily="2" charset="0"/>
      <p:regular r:id="rId55"/>
      <p:bold r:id="rId56"/>
      <p:italic r:id="rId57"/>
      <p:boldItalic r:id="rId58"/>
    </p:embeddedFont>
    <p:embeddedFont>
      <p:font typeface="Roboto Slab Light" panose="020F0302020204030204" pitchFamily="34" charset="0"/>
      <p:regular r:id="rId59"/>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70"/>
    <p:restoredTop sz="96301"/>
  </p:normalViewPr>
  <p:slideViewPr>
    <p:cSldViewPr snapToGrid="0">
      <p:cViewPr varScale="1">
        <p:scale>
          <a:sx n="169" d="100"/>
          <a:sy n="169" d="100"/>
        </p:scale>
        <p:origin x="496" y="48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44aaa0767c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44aaa0767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a:extLst>
            <a:ext uri="{FF2B5EF4-FFF2-40B4-BE49-F238E27FC236}">
              <a16:creationId xmlns:a16="http://schemas.microsoft.com/office/drawing/2014/main" id="{7EE23578-BFE2-E85E-EF2A-4C33D3932753}"/>
            </a:ext>
          </a:extLst>
        </p:cNvPr>
        <p:cNvGrpSpPr/>
        <p:nvPr/>
      </p:nvGrpSpPr>
      <p:grpSpPr>
        <a:xfrm>
          <a:off x="0" y="0"/>
          <a:ext cx="0" cy="0"/>
          <a:chOff x="0" y="0"/>
          <a:chExt cx="0" cy="0"/>
        </a:xfrm>
      </p:grpSpPr>
      <p:sp>
        <p:nvSpPr>
          <p:cNvPr id="589" name="Google Shape;589;g2e7fc370c5f_0_55:notes">
            <a:extLst>
              <a:ext uri="{FF2B5EF4-FFF2-40B4-BE49-F238E27FC236}">
                <a16:creationId xmlns:a16="http://schemas.microsoft.com/office/drawing/2014/main" id="{591AC392-FE17-C43B-857A-F69523BC2E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2e7fc370c5f_0_55:notes">
            <a:extLst>
              <a:ext uri="{FF2B5EF4-FFF2-40B4-BE49-F238E27FC236}">
                <a16:creationId xmlns:a16="http://schemas.microsoft.com/office/drawing/2014/main" id="{069E4A24-9DF2-652E-BB54-F1513EC04D8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6558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a:extLst>
            <a:ext uri="{FF2B5EF4-FFF2-40B4-BE49-F238E27FC236}">
              <a16:creationId xmlns:a16="http://schemas.microsoft.com/office/drawing/2014/main" id="{8F02DD14-EF66-7C2C-F07C-0E20E81FC434}"/>
            </a:ext>
          </a:extLst>
        </p:cNvPr>
        <p:cNvGrpSpPr/>
        <p:nvPr/>
      </p:nvGrpSpPr>
      <p:grpSpPr>
        <a:xfrm>
          <a:off x="0" y="0"/>
          <a:ext cx="0" cy="0"/>
          <a:chOff x="0" y="0"/>
          <a:chExt cx="0" cy="0"/>
        </a:xfrm>
      </p:grpSpPr>
      <p:sp>
        <p:nvSpPr>
          <p:cNvPr id="597" name="Google Shape;597;g2e7fc370c5f_0_64:notes">
            <a:extLst>
              <a:ext uri="{FF2B5EF4-FFF2-40B4-BE49-F238E27FC236}">
                <a16:creationId xmlns:a16="http://schemas.microsoft.com/office/drawing/2014/main" id="{696582D2-365B-AE22-A196-26F7C43034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g2e7fc370c5f_0_64:notes">
            <a:extLst>
              <a:ext uri="{FF2B5EF4-FFF2-40B4-BE49-F238E27FC236}">
                <a16:creationId xmlns:a16="http://schemas.microsoft.com/office/drawing/2014/main" id="{5A7AEACB-F9DD-5779-C15D-AB7CE5425D6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93576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a:extLst>
            <a:ext uri="{FF2B5EF4-FFF2-40B4-BE49-F238E27FC236}">
              <a16:creationId xmlns:a16="http://schemas.microsoft.com/office/drawing/2014/main" id="{70A70E4A-E7E2-7A25-C827-234B2D8135A9}"/>
            </a:ext>
          </a:extLst>
        </p:cNvPr>
        <p:cNvGrpSpPr/>
        <p:nvPr/>
      </p:nvGrpSpPr>
      <p:grpSpPr>
        <a:xfrm>
          <a:off x="0" y="0"/>
          <a:ext cx="0" cy="0"/>
          <a:chOff x="0" y="0"/>
          <a:chExt cx="0" cy="0"/>
        </a:xfrm>
      </p:grpSpPr>
      <p:sp>
        <p:nvSpPr>
          <p:cNvPr id="609" name="Google Shape;609;g2e7fc370c5f_0_73:notes">
            <a:extLst>
              <a:ext uri="{FF2B5EF4-FFF2-40B4-BE49-F238E27FC236}">
                <a16:creationId xmlns:a16="http://schemas.microsoft.com/office/drawing/2014/main" id="{72692329-0C5F-4359-6676-0C78004754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g2e7fc370c5f_0_73:notes">
            <a:extLst>
              <a:ext uri="{FF2B5EF4-FFF2-40B4-BE49-F238E27FC236}">
                <a16:creationId xmlns:a16="http://schemas.microsoft.com/office/drawing/2014/main" id="{AAFB5253-7CC3-213D-FFF7-AD834513BC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4694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a:extLst>
            <a:ext uri="{FF2B5EF4-FFF2-40B4-BE49-F238E27FC236}">
              <a16:creationId xmlns:a16="http://schemas.microsoft.com/office/drawing/2014/main" id="{84A13684-7005-A302-6722-531DF9B15B3E}"/>
            </a:ext>
          </a:extLst>
        </p:cNvPr>
        <p:cNvGrpSpPr/>
        <p:nvPr/>
      </p:nvGrpSpPr>
      <p:grpSpPr>
        <a:xfrm>
          <a:off x="0" y="0"/>
          <a:ext cx="0" cy="0"/>
          <a:chOff x="0" y="0"/>
          <a:chExt cx="0" cy="0"/>
        </a:xfrm>
      </p:grpSpPr>
      <p:sp>
        <p:nvSpPr>
          <p:cNvPr id="617" name="Google Shape;617;g2e7fc370c5f_0_82:notes">
            <a:extLst>
              <a:ext uri="{FF2B5EF4-FFF2-40B4-BE49-F238E27FC236}">
                <a16:creationId xmlns:a16="http://schemas.microsoft.com/office/drawing/2014/main" id="{A872ADFD-822D-AC08-4EC2-77CE6C6E5F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2e7fc370c5f_0_82:notes">
            <a:extLst>
              <a:ext uri="{FF2B5EF4-FFF2-40B4-BE49-F238E27FC236}">
                <a16:creationId xmlns:a16="http://schemas.microsoft.com/office/drawing/2014/main" id="{AF03646D-F430-61A7-3091-496740DE103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86503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6B41BDC4-877A-623D-65D2-93D8792D4126}"/>
            </a:ext>
          </a:extLst>
        </p:cNvPr>
        <p:cNvGrpSpPr/>
        <p:nvPr/>
      </p:nvGrpSpPr>
      <p:grpSpPr>
        <a:xfrm>
          <a:off x="0" y="0"/>
          <a:ext cx="0" cy="0"/>
          <a:chOff x="0" y="0"/>
          <a:chExt cx="0" cy="0"/>
        </a:xfrm>
      </p:grpSpPr>
      <p:sp>
        <p:nvSpPr>
          <p:cNvPr id="625" name="Google Shape;625;g2e7fc370c5f_0_91:notes">
            <a:extLst>
              <a:ext uri="{FF2B5EF4-FFF2-40B4-BE49-F238E27FC236}">
                <a16:creationId xmlns:a16="http://schemas.microsoft.com/office/drawing/2014/main" id="{BB557670-1C38-2713-AB71-EA74C3D8C5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g2e7fc370c5f_0_91:notes">
            <a:extLst>
              <a:ext uri="{FF2B5EF4-FFF2-40B4-BE49-F238E27FC236}">
                <a16:creationId xmlns:a16="http://schemas.microsoft.com/office/drawing/2014/main" id="{B3C0A6FC-595A-C128-3970-B7592A9D067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83159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a:extLst>
            <a:ext uri="{FF2B5EF4-FFF2-40B4-BE49-F238E27FC236}">
              <a16:creationId xmlns:a16="http://schemas.microsoft.com/office/drawing/2014/main" id="{F31EC0A2-E2A2-1825-8D32-DEABB9392AE6}"/>
            </a:ext>
          </a:extLst>
        </p:cNvPr>
        <p:cNvGrpSpPr/>
        <p:nvPr/>
      </p:nvGrpSpPr>
      <p:grpSpPr>
        <a:xfrm>
          <a:off x="0" y="0"/>
          <a:ext cx="0" cy="0"/>
          <a:chOff x="0" y="0"/>
          <a:chExt cx="0" cy="0"/>
        </a:xfrm>
      </p:grpSpPr>
      <p:sp>
        <p:nvSpPr>
          <p:cNvPr id="633" name="Google Shape;633;p59:notes">
            <a:extLst>
              <a:ext uri="{FF2B5EF4-FFF2-40B4-BE49-F238E27FC236}">
                <a16:creationId xmlns:a16="http://schemas.microsoft.com/office/drawing/2014/main" id="{7D52CC23-7188-15A4-3BC6-6CBEC5AAAB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p59:notes">
            <a:extLst>
              <a:ext uri="{FF2B5EF4-FFF2-40B4-BE49-F238E27FC236}">
                <a16:creationId xmlns:a16="http://schemas.microsoft.com/office/drawing/2014/main" id="{AB8AC007-08C3-22C9-03AC-A522A52871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5572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a:extLst>
            <a:ext uri="{FF2B5EF4-FFF2-40B4-BE49-F238E27FC236}">
              <a16:creationId xmlns:a16="http://schemas.microsoft.com/office/drawing/2014/main" id="{B9CFEC60-4D83-0B05-DE0C-C1A485C3B5A7}"/>
            </a:ext>
          </a:extLst>
        </p:cNvPr>
        <p:cNvGrpSpPr/>
        <p:nvPr/>
      </p:nvGrpSpPr>
      <p:grpSpPr>
        <a:xfrm>
          <a:off x="0" y="0"/>
          <a:ext cx="0" cy="0"/>
          <a:chOff x="0" y="0"/>
          <a:chExt cx="0" cy="0"/>
        </a:xfrm>
      </p:grpSpPr>
      <p:sp>
        <p:nvSpPr>
          <p:cNvPr id="639" name="Google Shape;639;g2e7fc370c5f_0_6:notes">
            <a:extLst>
              <a:ext uri="{FF2B5EF4-FFF2-40B4-BE49-F238E27FC236}">
                <a16:creationId xmlns:a16="http://schemas.microsoft.com/office/drawing/2014/main" id="{67D35C78-0A0A-6760-18B9-1967B3E37E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g2e7fc370c5f_0_6:notes">
            <a:extLst>
              <a:ext uri="{FF2B5EF4-FFF2-40B4-BE49-F238E27FC236}">
                <a16:creationId xmlns:a16="http://schemas.microsoft.com/office/drawing/2014/main" id="{F69D6FB7-0569-DCFB-D680-7464B412807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5454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a:extLst>
            <a:ext uri="{FF2B5EF4-FFF2-40B4-BE49-F238E27FC236}">
              <a16:creationId xmlns:a16="http://schemas.microsoft.com/office/drawing/2014/main" id="{59377C30-A902-4533-C041-772211904749}"/>
            </a:ext>
          </a:extLst>
        </p:cNvPr>
        <p:cNvGrpSpPr/>
        <p:nvPr/>
      </p:nvGrpSpPr>
      <p:grpSpPr>
        <a:xfrm>
          <a:off x="0" y="0"/>
          <a:ext cx="0" cy="0"/>
          <a:chOff x="0" y="0"/>
          <a:chExt cx="0" cy="0"/>
        </a:xfrm>
      </p:grpSpPr>
      <p:sp>
        <p:nvSpPr>
          <p:cNvPr id="647" name="Google Shape;647;g2e7fc370c5f_0_22:notes">
            <a:extLst>
              <a:ext uri="{FF2B5EF4-FFF2-40B4-BE49-F238E27FC236}">
                <a16:creationId xmlns:a16="http://schemas.microsoft.com/office/drawing/2014/main" id="{2A8ED24A-F39E-E705-A5C8-31DDE9F062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g2e7fc370c5f_0_22:notes">
            <a:extLst>
              <a:ext uri="{FF2B5EF4-FFF2-40B4-BE49-F238E27FC236}">
                <a16:creationId xmlns:a16="http://schemas.microsoft.com/office/drawing/2014/main" id="{F2FB1435-1918-A7BB-C9D0-1CDC0E3FB66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77123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a:extLst>
            <a:ext uri="{FF2B5EF4-FFF2-40B4-BE49-F238E27FC236}">
              <a16:creationId xmlns:a16="http://schemas.microsoft.com/office/drawing/2014/main" id="{D604396E-B2A7-9657-A1D7-5325FEE69CBA}"/>
            </a:ext>
          </a:extLst>
        </p:cNvPr>
        <p:cNvGrpSpPr/>
        <p:nvPr/>
      </p:nvGrpSpPr>
      <p:grpSpPr>
        <a:xfrm>
          <a:off x="0" y="0"/>
          <a:ext cx="0" cy="0"/>
          <a:chOff x="0" y="0"/>
          <a:chExt cx="0" cy="0"/>
        </a:xfrm>
      </p:grpSpPr>
      <p:sp>
        <p:nvSpPr>
          <p:cNvPr id="655" name="Google Shape;655;g2e7fc370c5f_0_30:notes">
            <a:extLst>
              <a:ext uri="{FF2B5EF4-FFF2-40B4-BE49-F238E27FC236}">
                <a16:creationId xmlns:a16="http://schemas.microsoft.com/office/drawing/2014/main" id="{6CCCAE80-9793-3283-9C5D-04CD4B5EF2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6" name="Google Shape;656;g2e7fc370c5f_0_30:notes">
            <a:extLst>
              <a:ext uri="{FF2B5EF4-FFF2-40B4-BE49-F238E27FC236}">
                <a16:creationId xmlns:a16="http://schemas.microsoft.com/office/drawing/2014/main" id="{A46AE9CD-73D8-AAF4-96C7-5B30091A70E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57572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a:extLst>
            <a:ext uri="{FF2B5EF4-FFF2-40B4-BE49-F238E27FC236}">
              <a16:creationId xmlns:a16="http://schemas.microsoft.com/office/drawing/2014/main" id="{79981580-1B19-FF25-222F-F83933D1D3DB}"/>
            </a:ext>
          </a:extLst>
        </p:cNvPr>
        <p:cNvGrpSpPr/>
        <p:nvPr/>
      </p:nvGrpSpPr>
      <p:grpSpPr>
        <a:xfrm>
          <a:off x="0" y="0"/>
          <a:ext cx="0" cy="0"/>
          <a:chOff x="0" y="0"/>
          <a:chExt cx="0" cy="0"/>
        </a:xfrm>
      </p:grpSpPr>
      <p:sp>
        <p:nvSpPr>
          <p:cNvPr id="663" name="Google Shape;663;g2e7fc370c5f_0_46:notes">
            <a:extLst>
              <a:ext uri="{FF2B5EF4-FFF2-40B4-BE49-F238E27FC236}">
                <a16:creationId xmlns:a16="http://schemas.microsoft.com/office/drawing/2014/main" id="{3DDEF372-8F5F-2649-D7CD-832D4A8688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2e7fc370c5f_0_46:notes">
            <a:extLst>
              <a:ext uri="{FF2B5EF4-FFF2-40B4-BE49-F238E27FC236}">
                <a16:creationId xmlns:a16="http://schemas.microsoft.com/office/drawing/2014/main" id="{70143AA7-792D-320A-7B64-A9E5A4677A5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588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628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4A3E4FFC-4227-7B1C-ECAD-181668EAAA45}"/>
            </a:ext>
          </a:extLst>
        </p:cNvPr>
        <p:cNvGrpSpPr/>
        <p:nvPr/>
      </p:nvGrpSpPr>
      <p:grpSpPr>
        <a:xfrm>
          <a:off x="0" y="0"/>
          <a:ext cx="0" cy="0"/>
          <a:chOff x="0" y="0"/>
          <a:chExt cx="0" cy="0"/>
        </a:xfrm>
      </p:grpSpPr>
      <p:sp>
        <p:nvSpPr>
          <p:cNvPr id="142" name="Google Shape;142;g146cbe31ecc_0_96:notes">
            <a:extLst>
              <a:ext uri="{FF2B5EF4-FFF2-40B4-BE49-F238E27FC236}">
                <a16:creationId xmlns:a16="http://schemas.microsoft.com/office/drawing/2014/main" id="{9C1BC011-E92D-BCA3-B951-04D4D6D258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a:extLst>
              <a:ext uri="{FF2B5EF4-FFF2-40B4-BE49-F238E27FC236}">
                <a16:creationId xmlns:a16="http://schemas.microsoft.com/office/drawing/2014/main" id="{1F1D0082-A5B7-FDBF-9DE1-42402F95E7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7438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6cbe31ec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051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44aaa0767c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44aaa0767c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0690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6cbe31ec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6469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a:extLst>
            <a:ext uri="{FF2B5EF4-FFF2-40B4-BE49-F238E27FC236}">
              <a16:creationId xmlns:a16="http://schemas.microsoft.com/office/drawing/2014/main" id="{C00075BD-9156-633A-145E-25CE344FF6D1}"/>
            </a:ext>
          </a:extLst>
        </p:cNvPr>
        <p:cNvGrpSpPr/>
        <p:nvPr/>
      </p:nvGrpSpPr>
      <p:grpSpPr>
        <a:xfrm>
          <a:off x="0" y="0"/>
          <a:ext cx="0" cy="0"/>
          <a:chOff x="0" y="0"/>
          <a:chExt cx="0" cy="0"/>
        </a:xfrm>
      </p:grpSpPr>
      <p:sp>
        <p:nvSpPr>
          <p:cNvPr id="273" name="Google Shape;273;g32e0230b79b_0_152:notes">
            <a:extLst>
              <a:ext uri="{FF2B5EF4-FFF2-40B4-BE49-F238E27FC236}">
                <a16:creationId xmlns:a16="http://schemas.microsoft.com/office/drawing/2014/main" id="{919742EF-8858-6FDB-D57E-D8CF712046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32e0230b79b_0_152:notes">
            <a:extLst>
              <a:ext uri="{FF2B5EF4-FFF2-40B4-BE49-F238E27FC236}">
                <a16:creationId xmlns:a16="http://schemas.microsoft.com/office/drawing/2014/main" id="{8CF70620-EF4E-2D71-5074-818D744A63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8451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2e6cd80d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32e6cd80d3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33573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6cbe31ec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3823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a:extLst>
            <a:ext uri="{FF2B5EF4-FFF2-40B4-BE49-F238E27FC236}">
              <a16:creationId xmlns:a16="http://schemas.microsoft.com/office/drawing/2014/main" id="{D862DB4B-08DA-2321-11F9-81D4714015BA}"/>
            </a:ext>
          </a:extLst>
        </p:cNvPr>
        <p:cNvGrpSpPr/>
        <p:nvPr/>
      </p:nvGrpSpPr>
      <p:grpSpPr>
        <a:xfrm>
          <a:off x="0" y="0"/>
          <a:ext cx="0" cy="0"/>
          <a:chOff x="0" y="0"/>
          <a:chExt cx="0" cy="0"/>
        </a:xfrm>
      </p:grpSpPr>
      <p:sp>
        <p:nvSpPr>
          <p:cNvPr id="516" name="Google Shape;516;g2d89bd57624_0_14:notes">
            <a:extLst>
              <a:ext uri="{FF2B5EF4-FFF2-40B4-BE49-F238E27FC236}">
                <a16:creationId xmlns:a16="http://schemas.microsoft.com/office/drawing/2014/main" id="{92D0D0FC-4EFB-1EFE-5C25-FD5D350DDD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d89bd57624_0_14:notes">
            <a:extLst>
              <a:ext uri="{FF2B5EF4-FFF2-40B4-BE49-F238E27FC236}">
                <a16:creationId xmlns:a16="http://schemas.microsoft.com/office/drawing/2014/main" id="{46735C9D-F8CC-A8BD-352B-F571298EDC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678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20CC799B-46BD-9197-F49A-9578082042CF}"/>
            </a:ext>
          </a:extLst>
        </p:cNvPr>
        <p:cNvGrpSpPr/>
        <p:nvPr/>
      </p:nvGrpSpPr>
      <p:grpSpPr>
        <a:xfrm>
          <a:off x="0" y="0"/>
          <a:ext cx="0" cy="0"/>
          <a:chOff x="0" y="0"/>
          <a:chExt cx="0" cy="0"/>
        </a:xfrm>
      </p:grpSpPr>
      <p:sp>
        <p:nvSpPr>
          <p:cNvPr id="583" name="Google Shape;583;p58:notes">
            <a:extLst>
              <a:ext uri="{FF2B5EF4-FFF2-40B4-BE49-F238E27FC236}">
                <a16:creationId xmlns:a16="http://schemas.microsoft.com/office/drawing/2014/main" id="{CE660E32-8E09-353F-FC2F-EC8E7CE7A7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58:notes">
            <a:extLst>
              <a:ext uri="{FF2B5EF4-FFF2-40B4-BE49-F238E27FC236}">
                <a16:creationId xmlns:a16="http://schemas.microsoft.com/office/drawing/2014/main" id="{0632CF44-8BEF-5D1A-D914-34B4BB60E13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398089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0" name="Google Shape;30;p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2"/>
            </a:gs>
            <a:gs pos="100000">
              <a:schemeClr val="accent4"/>
            </a:gs>
          </a:gsLst>
          <a:lin ang="5400012" scaled="0"/>
        </a:gradFill>
        <a:effectLst/>
      </p:bgPr>
    </p:bg>
    <p:spTree>
      <p:nvGrpSpPr>
        <p:cNvPr id="1" name="Shape 50"/>
        <p:cNvGrpSpPr/>
        <p:nvPr/>
      </p:nvGrpSpPr>
      <p:grpSpPr>
        <a:xfrm>
          <a:off x="0" y="0"/>
          <a:ext cx="0" cy="0"/>
          <a:chOff x="0" y="0"/>
          <a:chExt cx="0" cy="0"/>
        </a:xfrm>
      </p:grpSpPr>
      <p:sp>
        <p:nvSpPr>
          <p:cNvPr id="51" name="Google Shape;51;p7"/>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53" name="Google Shape;53;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7"/>
          <p:cNvPicPr preferRelativeResize="0"/>
          <p:nvPr/>
        </p:nvPicPr>
        <p:blipFill>
          <a:blip r:embed="rId2">
            <a:alphaModFix/>
          </a:blip>
          <a:stretch>
            <a:fillRect/>
          </a:stretch>
        </p:blipFill>
        <p:spPr>
          <a:xfrm>
            <a:off x="8128800" y="0"/>
            <a:ext cx="1015200" cy="1007953"/>
          </a:xfrm>
          <a:prstGeom prst="rect">
            <a:avLst/>
          </a:prstGeom>
          <a:noFill/>
          <a:ln>
            <a:noFill/>
          </a:ln>
        </p:spPr>
      </p:pic>
      <p:pic>
        <p:nvPicPr>
          <p:cNvPr id="2" name="Picture 1">
            <a:extLst>
              <a:ext uri="{FF2B5EF4-FFF2-40B4-BE49-F238E27FC236}">
                <a16:creationId xmlns:a16="http://schemas.microsoft.com/office/drawing/2014/main" id="{2801B9BB-356F-0CEB-6136-9AA80883BF8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4"/>
        <p:cNvGrpSpPr/>
        <p:nvPr/>
      </p:nvGrpSpPr>
      <p:grpSpPr>
        <a:xfrm>
          <a:off x="0" y="0"/>
          <a:ext cx="0" cy="0"/>
          <a:chOff x="0" y="0"/>
          <a:chExt cx="0" cy="0"/>
        </a:xfrm>
      </p:grpSpPr>
      <p:sp>
        <p:nvSpPr>
          <p:cNvPr id="85" name="Google Shape;85;p1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6" name="Google Shape;86;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2"/>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12"/>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F61A5555-1EA5-9B0F-AFC7-EDE40AE86522}"/>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9"/>
        <p:cNvGrpSpPr/>
        <p:nvPr/>
      </p:nvGrpSpPr>
      <p:grpSpPr>
        <a:xfrm>
          <a:off x="0" y="0"/>
          <a:ext cx="0" cy="0"/>
          <a:chOff x="0" y="0"/>
          <a:chExt cx="0" cy="0"/>
        </a:xfrm>
      </p:grpSpPr>
      <p:sp>
        <p:nvSpPr>
          <p:cNvPr id="90" name="Google Shape;90;p1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174C6D7-FF31-21CE-C315-79ECE561E094}"/>
              </a:ext>
            </a:extLst>
          </p:cNvPr>
          <p:cNvPicPr>
            <a:picLocks noChangeAspect="1"/>
          </p:cNvPicPr>
          <p:nvPr userDrawn="1"/>
        </p:nvPicPr>
        <p:blipFill>
          <a:blip r:embed="rId2"/>
          <a:stretch>
            <a:fillRect/>
          </a:stretch>
        </p:blipFill>
        <p:spPr>
          <a:xfrm>
            <a:off x="5572981" y="3566823"/>
            <a:ext cx="2641600" cy="14097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01" name="Google Shape;101;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E238CB1-F8E6-F156-8915-1A35C64D23E6}"/>
              </a:ext>
            </a:extLst>
          </p:cNvPr>
          <p:cNvPicPr>
            <a:picLocks noChangeAspect="1"/>
          </p:cNvPicPr>
          <p:nvPr userDrawn="1"/>
        </p:nvPicPr>
        <p:blipFill>
          <a:blip r:embed="rId2"/>
          <a:stretch>
            <a:fillRect/>
          </a:stretch>
        </p:blipFill>
        <p:spPr>
          <a:xfrm>
            <a:off x="3251200" y="1866900"/>
            <a:ext cx="2641600" cy="14097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2"/>
        <p:cNvGrpSpPr/>
        <p:nvPr/>
      </p:nvGrpSpPr>
      <p:grpSpPr>
        <a:xfrm>
          <a:off x="0" y="0"/>
          <a:ext cx="0" cy="0"/>
          <a:chOff x="0" y="0"/>
          <a:chExt cx="0" cy="0"/>
        </a:xfrm>
      </p:grpSpPr>
      <p:sp>
        <p:nvSpPr>
          <p:cNvPr id="113" name="Google Shape;113;p1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785EA11A-2524-E462-0CB0-874BA7043CF4}"/>
              </a:ext>
            </a:extLst>
          </p:cNvPr>
          <p:cNvPicPr>
            <a:picLocks noChangeAspect="1"/>
          </p:cNvPicPr>
          <p:nvPr userDrawn="1"/>
        </p:nvPicPr>
        <p:blipFill>
          <a:blip r:embed="rId2"/>
          <a:stretch>
            <a:fillRect/>
          </a:stretch>
        </p:blipFill>
        <p:spPr>
          <a:xfrm>
            <a:off x="5572981" y="3566823"/>
            <a:ext cx="2641600" cy="14097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3" r:id="rId2"/>
    <p:sldLayoutId id="2147483655" r:id="rId3"/>
    <p:sldLayoutId id="2147483658" r:id="rId4"/>
    <p:sldLayoutId id="2147483659" r:id="rId5"/>
    <p:sldLayoutId id="2147483661" r:id="rId6"/>
    <p:sldLayoutId id="2147483663"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sv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document/d/1XHztgMALwnu2D02bmWYyXeW3wE_Jw199/edit#heading=h.x3i92tls8mld"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openchainproject.org/featured/2025/05/09/openchain-telco-sbom-guide-version-1-1-now-available"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2.jpg"/><Relationship Id="rId5" Type="http://schemas.openxmlformats.org/officeDocument/2006/relationships/image" Target="../media/image51.png"/><Relationship Id="rId4" Type="http://schemas.openxmlformats.org/officeDocument/2006/relationships/hyperlink" Target="https://github.com/OpenChain-Project/SBOM-sg/blob/main/Cross-Industry-SBOM-Quality-Guide/en/Cross-Industry-SBOM-Quality-Guide.md"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4.jp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OpenChain-Project/License-Compliance-Specification/blob/master/ISO-5230-2020/en/ISO-5230-2020.md"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github.com/OpenChain-Project/License-Compliance-Specification/issues?q=is%3Aissue+is%3Aclosed" TargetMode="External"/><Relationship Id="rId4" Type="http://schemas.openxmlformats.org/officeDocument/2006/relationships/hyperlink" Target="https://github.com/OpenChain-Project/License-Compliance-Specification/blob/master/3.0/en/openchain-license-compliance-3.0.md"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OpenChain-Project/Security-Assurance-Specification/blob/main/Security-Assurance-Specification/ISO-18974/en/ISO-18974.md"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hyperlink" Target="https://github.com/OpenChain-Project/Security-Assurance-Specification/issues?q=is%3Aissue+is%3Aclosed" TargetMode="External"/><Relationship Id="rId4" Type="http://schemas.openxmlformats.org/officeDocument/2006/relationships/hyperlink" Target="https://github.com/OpenChain-Project/Security-Assurance-Specification/blob/main/Security-Assurance-Specification/2.0/en/openchain-security-specification-2.0.md"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openchainproject.org/news/2025/05/29/recording-sbom-2025-05-28" TargetMode="External"/><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hyperlink" Target="https://github.com/OpenChain-Project/Reference-Material/tree/master/OpenChain-Maturity-Models/OpenChain-Capability-Maturity-Model-ISO-IEC-5230-(OpenChain%202.1)-Version-1.0/en" TargetMode="External"/><Relationship Id="rId21" Type="http://schemas.openxmlformats.org/officeDocument/2006/relationships/image" Target="../media/image17.png"/><Relationship Id="rId7" Type="http://schemas.openxmlformats.org/officeDocument/2006/relationships/hyperlink" Target="https://openchainproject.org/news/2025/05/08/ai-work-group-2025-05-06" TargetMode="External"/><Relationship Id="rId12" Type="http://schemas.openxmlformats.org/officeDocument/2006/relationships/image" Target="../media/image8.png"/><Relationship Id="rId17" Type="http://schemas.openxmlformats.org/officeDocument/2006/relationships/image" Target="../media/image13.jpg"/><Relationship Id="rId25" Type="http://schemas.openxmlformats.org/officeDocument/2006/relationships/image" Target="../media/image21.png"/><Relationship Id="rId2" Type="http://schemas.openxmlformats.org/officeDocument/2006/relationships/hyperlink" Target="https://openchainproject.org/news/2025/05/15/monthly-2025-05-14" TargetMode="External"/><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hyperlink" Target="https://openchainproject.org/news/2025/05/09/openchain-telco-sbom-guide-version-1-1-now-available" TargetMode="External"/><Relationship Id="rId11" Type="http://schemas.openxmlformats.org/officeDocument/2006/relationships/hyperlink" Target="https://openchainproject.org/resources/faq#cra" TargetMode="External"/><Relationship Id="rId24" Type="http://schemas.openxmlformats.org/officeDocument/2006/relationships/image" Target="../media/image20.png"/><Relationship Id="rId5" Type="http://schemas.openxmlformats.org/officeDocument/2006/relationships/hyperlink" Target="https://github.com/OpenChain-Project/Reference-Material/tree/master/Open-Source-Policy-Templates/ISO-IEC-5230-(OpenChain%202.1)/en" TargetMode="External"/><Relationship Id="rId15" Type="http://schemas.openxmlformats.org/officeDocument/2006/relationships/image" Target="../media/image11.png"/><Relationship Id="rId23" Type="http://schemas.openxmlformats.org/officeDocument/2006/relationships/image" Target="../media/image19.png"/><Relationship Id="rId10" Type="http://schemas.openxmlformats.org/officeDocument/2006/relationships/hyperlink" Target="https://openchainproject.org/processes#process-for-developing-standards" TargetMode="External"/><Relationship Id="rId19" Type="http://schemas.openxmlformats.org/officeDocument/2006/relationships/image" Target="../media/image15.png"/><Relationship Id="rId4" Type="http://schemas.openxmlformats.org/officeDocument/2006/relationships/hyperlink" Target="https://github.com/OpenChain-Project/Reference-Material/tree/master/OpenChain-Explainers-For-Internal-Teams/en" TargetMode="External"/><Relationship Id="rId9" Type="http://schemas.openxmlformats.org/officeDocument/2006/relationships/hyperlink" Target="https://github.com/OpenChain-Project/Reference-Material" TargetMode="External"/><Relationship Id="rId14" Type="http://schemas.openxmlformats.org/officeDocument/2006/relationships/image" Target="../media/image10.png"/><Relationship Id="rId22"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OpenChain Monthly Meeting</a:t>
            </a:r>
            <a:endParaRPr dirty="0"/>
          </a:p>
        </p:txBody>
      </p:sp>
      <p:sp>
        <p:nvSpPr>
          <p:cNvPr id="123" name="Google Shape;123;p19"/>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US" dirty="0"/>
              <a:t>Europe and Asia - 2025-06-18</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E1ACC-BF7D-971F-F1D0-0933FE8F4A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2F2ACB-A033-06AA-E6E7-F914C61AF271}"/>
              </a:ext>
            </a:extLst>
          </p:cNvPr>
          <p:cNvSpPr>
            <a:spLocks noGrp="1"/>
          </p:cNvSpPr>
          <p:nvPr>
            <p:ph type="title"/>
          </p:nvPr>
        </p:nvSpPr>
        <p:spPr/>
        <p:txBody>
          <a:bodyPr>
            <a:normAutofit fontScale="90000"/>
          </a:bodyPr>
          <a:lstStyle/>
          <a:p>
            <a:r>
              <a:rPr lang="en-JP" dirty="0"/>
              <a:t>OpenAnolis Adopts ISO/IEC 5230</a:t>
            </a:r>
          </a:p>
        </p:txBody>
      </p:sp>
      <p:pic>
        <p:nvPicPr>
          <p:cNvPr id="3" name="Google Shape;1407;p121" title="OpenAnolis（龙蜥社区）-1.png">
            <a:extLst>
              <a:ext uri="{FF2B5EF4-FFF2-40B4-BE49-F238E27FC236}">
                <a16:creationId xmlns:a16="http://schemas.microsoft.com/office/drawing/2014/main" id="{8BC49922-9FD1-4B00-5DA5-986099A40CCD}"/>
              </a:ext>
            </a:extLst>
          </p:cNvPr>
          <p:cNvPicPr preferRelativeResize="0">
            <a:picLocks noChangeAspect="1"/>
          </p:cNvPicPr>
          <p:nvPr/>
        </p:nvPicPr>
        <p:blipFill>
          <a:blip r:embed="rId2">
            <a:alphaModFix/>
          </a:blip>
          <a:stretch>
            <a:fillRect/>
          </a:stretch>
        </p:blipFill>
        <p:spPr>
          <a:xfrm>
            <a:off x="1783457" y="1539997"/>
            <a:ext cx="5577085" cy="2063505"/>
          </a:xfrm>
          <a:prstGeom prst="rect">
            <a:avLst/>
          </a:prstGeom>
          <a:noFill/>
          <a:ln>
            <a:noFill/>
          </a:ln>
        </p:spPr>
      </p:pic>
    </p:spTree>
    <p:extLst>
      <p:ext uri="{BB962C8B-B14F-4D97-AF65-F5344CB8AC3E}">
        <p14:creationId xmlns:p14="http://schemas.microsoft.com/office/powerpoint/2010/main" val="826277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65CE4-4170-CCDC-97EC-548D22C75D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5D47A4-7FA7-F759-C6E5-0E82FCBF4E0A}"/>
              </a:ext>
            </a:extLst>
          </p:cNvPr>
          <p:cNvSpPr>
            <a:spLocks noGrp="1"/>
          </p:cNvSpPr>
          <p:nvPr>
            <p:ph type="title"/>
          </p:nvPr>
        </p:nvSpPr>
        <p:spPr/>
        <p:txBody>
          <a:bodyPr>
            <a:normAutofit fontScale="90000"/>
          </a:bodyPr>
          <a:lstStyle/>
          <a:p>
            <a:r>
              <a:rPr lang="en-JP" dirty="0"/>
              <a:t>Chinese Operating Systems Love OpenChain</a:t>
            </a:r>
          </a:p>
        </p:txBody>
      </p:sp>
      <p:pic>
        <p:nvPicPr>
          <p:cNvPr id="3" name="Google Shape;1407;p121" title="OpenAnolis（龙蜥社区）-1.png">
            <a:extLst>
              <a:ext uri="{FF2B5EF4-FFF2-40B4-BE49-F238E27FC236}">
                <a16:creationId xmlns:a16="http://schemas.microsoft.com/office/drawing/2014/main" id="{3C63DA39-3D01-0B98-BD8C-0F240C543B8E}"/>
              </a:ext>
            </a:extLst>
          </p:cNvPr>
          <p:cNvPicPr preferRelativeResize="0">
            <a:picLocks noChangeAspect="1"/>
          </p:cNvPicPr>
          <p:nvPr/>
        </p:nvPicPr>
        <p:blipFill>
          <a:blip r:embed="rId2">
            <a:alphaModFix/>
          </a:blip>
          <a:stretch>
            <a:fillRect/>
          </a:stretch>
        </p:blipFill>
        <p:spPr>
          <a:xfrm>
            <a:off x="1783457" y="1177618"/>
            <a:ext cx="5577085" cy="2063505"/>
          </a:xfrm>
          <a:prstGeom prst="rect">
            <a:avLst/>
          </a:prstGeom>
          <a:noFill/>
          <a:ln>
            <a:noFill/>
          </a:ln>
        </p:spPr>
      </p:pic>
      <p:pic>
        <p:nvPicPr>
          <p:cNvPr id="6" name="Graphic 5">
            <a:extLst>
              <a:ext uri="{FF2B5EF4-FFF2-40B4-BE49-F238E27FC236}">
                <a16:creationId xmlns:a16="http://schemas.microsoft.com/office/drawing/2014/main" id="{2886E8CF-4CD7-1620-96E8-A7C296F17E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2248" y="3509127"/>
            <a:ext cx="3205847" cy="808682"/>
          </a:xfrm>
          <a:prstGeom prst="rect">
            <a:avLst/>
          </a:prstGeom>
        </p:spPr>
      </p:pic>
      <p:pic>
        <p:nvPicPr>
          <p:cNvPr id="8" name="Picture 7" descr="A black background with a black square&#10;&#10;AI-generated content may be incorrect.">
            <a:extLst>
              <a:ext uri="{FF2B5EF4-FFF2-40B4-BE49-F238E27FC236}">
                <a16:creationId xmlns:a16="http://schemas.microsoft.com/office/drawing/2014/main" id="{AC35D135-A634-2C87-BD64-EF4658FCBF00}"/>
              </a:ext>
            </a:extLst>
          </p:cNvPr>
          <p:cNvPicPr>
            <a:picLocks noChangeAspect="1"/>
          </p:cNvPicPr>
          <p:nvPr/>
        </p:nvPicPr>
        <p:blipFill>
          <a:blip r:embed="rId5"/>
          <a:stretch>
            <a:fillRect/>
          </a:stretch>
        </p:blipFill>
        <p:spPr>
          <a:xfrm>
            <a:off x="4755907" y="3509127"/>
            <a:ext cx="3429537" cy="814515"/>
          </a:xfrm>
          <a:prstGeom prst="rect">
            <a:avLst/>
          </a:prstGeom>
        </p:spPr>
      </p:pic>
    </p:spTree>
    <p:extLst>
      <p:ext uri="{BB962C8B-B14F-4D97-AF65-F5344CB8AC3E}">
        <p14:creationId xmlns:p14="http://schemas.microsoft.com/office/powerpoint/2010/main" val="3429787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7DE4C-F2B0-AEA4-8EF3-7B20AB6BC3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F23A63-5265-F59F-6914-59932C531397}"/>
              </a:ext>
            </a:extLst>
          </p:cNvPr>
          <p:cNvSpPr>
            <a:spLocks noGrp="1"/>
          </p:cNvSpPr>
          <p:nvPr>
            <p:ph type="title"/>
          </p:nvPr>
        </p:nvSpPr>
        <p:spPr/>
        <p:txBody>
          <a:bodyPr>
            <a:normAutofit fontScale="90000"/>
          </a:bodyPr>
          <a:lstStyle/>
          <a:p>
            <a:r>
              <a:rPr lang="en-JP" dirty="0"/>
              <a:t>Updated Policy Template</a:t>
            </a:r>
          </a:p>
        </p:txBody>
      </p:sp>
      <p:pic>
        <p:nvPicPr>
          <p:cNvPr id="5" name="Picture 4" descr="A screenshot of a document&#10;&#10;AI-generated content may be incorrect.">
            <a:extLst>
              <a:ext uri="{FF2B5EF4-FFF2-40B4-BE49-F238E27FC236}">
                <a16:creationId xmlns:a16="http://schemas.microsoft.com/office/drawing/2014/main" id="{A4F934A7-D944-6AF2-2CEE-5E0628C5F274}"/>
              </a:ext>
            </a:extLst>
          </p:cNvPr>
          <p:cNvPicPr>
            <a:picLocks noChangeAspect="1"/>
          </p:cNvPicPr>
          <p:nvPr/>
        </p:nvPicPr>
        <p:blipFill>
          <a:blip r:embed="rId2"/>
          <a:stretch>
            <a:fillRect/>
          </a:stretch>
        </p:blipFill>
        <p:spPr>
          <a:xfrm>
            <a:off x="3202218" y="1142986"/>
            <a:ext cx="5941782" cy="4000514"/>
          </a:xfrm>
          <a:prstGeom prst="rect">
            <a:avLst/>
          </a:prstGeom>
        </p:spPr>
      </p:pic>
      <p:pic>
        <p:nvPicPr>
          <p:cNvPr id="4" name="Picture 3" descr="A qr code with black squares&#10;&#10;AI-generated content may be incorrect.">
            <a:extLst>
              <a:ext uri="{FF2B5EF4-FFF2-40B4-BE49-F238E27FC236}">
                <a16:creationId xmlns:a16="http://schemas.microsoft.com/office/drawing/2014/main" id="{BA79ADCA-7275-71D5-6E53-B5EE51FA3CB2}"/>
              </a:ext>
            </a:extLst>
          </p:cNvPr>
          <p:cNvPicPr>
            <a:picLocks noChangeAspect="1"/>
          </p:cNvPicPr>
          <p:nvPr/>
        </p:nvPicPr>
        <p:blipFill>
          <a:blip r:embed="rId3"/>
          <a:stretch>
            <a:fillRect/>
          </a:stretch>
        </p:blipFill>
        <p:spPr>
          <a:xfrm>
            <a:off x="622301" y="1609272"/>
            <a:ext cx="2099128" cy="2099128"/>
          </a:xfrm>
          <a:prstGeom prst="rect">
            <a:avLst/>
          </a:prstGeom>
        </p:spPr>
      </p:pic>
    </p:spTree>
    <p:extLst>
      <p:ext uri="{BB962C8B-B14F-4D97-AF65-F5344CB8AC3E}">
        <p14:creationId xmlns:p14="http://schemas.microsoft.com/office/powerpoint/2010/main" val="167486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7036B-F99F-1632-D6E6-EA911C258E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E47E7-4E3D-3C0E-B6D1-C47839AB55DA}"/>
              </a:ext>
            </a:extLst>
          </p:cNvPr>
          <p:cNvSpPr>
            <a:spLocks noGrp="1"/>
          </p:cNvSpPr>
          <p:nvPr>
            <p:ph type="title"/>
          </p:nvPr>
        </p:nvSpPr>
        <p:spPr/>
        <p:txBody>
          <a:bodyPr>
            <a:normAutofit fontScale="90000"/>
          </a:bodyPr>
          <a:lstStyle/>
          <a:p>
            <a:r>
              <a:rPr lang="en-JP" dirty="0"/>
              <a:t>Updated Capability Model</a:t>
            </a:r>
          </a:p>
        </p:txBody>
      </p:sp>
      <p:pic>
        <p:nvPicPr>
          <p:cNvPr id="5" name="Picture 4" descr="A screenshot of a computer&#10;&#10;AI-generated content may be incorrect.">
            <a:extLst>
              <a:ext uri="{FF2B5EF4-FFF2-40B4-BE49-F238E27FC236}">
                <a16:creationId xmlns:a16="http://schemas.microsoft.com/office/drawing/2014/main" id="{98C5F235-D71E-F1C1-E544-AF0686E9EDA6}"/>
              </a:ext>
            </a:extLst>
          </p:cNvPr>
          <p:cNvPicPr>
            <a:picLocks noChangeAspect="1"/>
          </p:cNvPicPr>
          <p:nvPr/>
        </p:nvPicPr>
        <p:blipFill>
          <a:blip r:embed="rId2"/>
          <a:stretch>
            <a:fillRect/>
          </a:stretch>
        </p:blipFill>
        <p:spPr>
          <a:xfrm>
            <a:off x="2527726" y="1132113"/>
            <a:ext cx="6616274" cy="3172743"/>
          </a:xfrm>
          <a:prstGeom prst="rect">
            <a:avLst/>
          </a:prstGeom>
        </p:spPr>
      </p:pic>
      <p:pic>
        <p:nvPicPr>
          <p:cNvPr id="4" name="Picture 3" descr="A qr code with black squares&#10;&#10;AI-generated content may be incorrect.">
            <a:extLst>
              <a:ext uri="{FF2B5EF4-FFF2-40B4-BE49-F238E27FC236}">
                <a16:creationId xmlns:a16="http://schemas.microsoft.com/office/drawing/2014/main" id="{3EE7EA78-FEE1-7BEE-21DF-39E7C3EE6063}"/>
              </a:ext>
            </a:extLst>
          </p:cNvPr>
          <p:cNvPicPr>
            <a:picLocks noChangeAspect="1"/>
          </p:cNvPicPr>
          <p:nvPr/>
        </p:nvPicPr>
        <p:blipFill>
          <a:blip r:embed="rId3"/>
          <a:stretch>
            <a:fillRect/>
          </a:stretch>
        </p:blipFill>
        <p:spPr>
          <a:xfrm>
            <a:off x="311700" y="1763485"/>
            <a:ext cx="1919871" cy="1919871"/>
          </a:xfrm>
          <a:prstGeom prst="rect">
            <a:avLst/>
          </a:prstGeom>
        </p:spPr>
      </p:pic>
    </p:spTree>
    <p:extLst>
      <p:ext uri="{BB962C8B-B14F-4D97-AF65-F5344CB8AC3E}">
        <p14:creationId xmlns:p14="http://schemas.microsoft.com/office/powerpoint/2010/main" val="2153980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94569-6AF8-4270-5BFE-29E73188D381}"/>
              </a:ext>
            </a:extLst>
          </p:cNvPr>
          <p:cNvSpPr>
            <a:spLocks noGrp="1"/>
          </p:cNvSpPr>
          <p:nvPr>
            <p:ph type="title"/>
          </p:nvPr>
        </p:nvSpPr>
        <p:spPr/>
        <p:txBody>
          <a:bodyPr>
            <a:normAutofit fontScale="90000"/>
          </a:bodyPr>
          <a:lstStyle/>
          <a:p>
            <a:r>
              <a:rPr lang="en-JP" dirty="0"/>
              <a:t>New Explainers</a:t>
            </a:r>
          </a:p>
        </p:txBody>
      </p:sp>
      <p:pic>
        <p:nvPicPr>
          <p:cNvPr id="5" name="Picture 4" descr="A screenshot of a black screen&#10;&#10;AI-generated content may be incorrect.">
            <a:extLst>
              <a:ext uri="{FF2B5EF4-FFF2-40B4-BE49-F238E27FC236}">
                <a16:creationId xmlns:a16="http://schemas.microsoft.com/office/drawing/2014/main" id="{023BC025-AAAB-9207-97C1-4EDA033212EF}"/>
              </a:ext>
            </a:extLst>
          </p:cNvPr>
          <p:cNvPicPr>
            <a:picLocks noChangeAspect="1"/>
          </p:cNvPicPr>
          <p:nvPr/>
        </p:nvPicPr>
        <p:blipFill>
          <a:blip r:embed="rId2"/>
          <a:stretch>
            <a:fillRect/>
          </a:stretch>
        </p:blipFill>
        <p:spPr>
          <a:xfrm>
            <a:off x="3419411" y="0"/>
            <a:ext cx="5724589" cy="5143500"/>
          </a:xfrm>
          <a:prstGeom prst="rect">
            <a:avLst/>
          </a:prstGeom>
        </p:spPr>
      </p:pic>
      <p:pic>
        <p:nvPicPr>
          <p:cNvPr id="7" name="Picture 6" descr="A qr code with black squares&#10;&#10;AI-generated content may be incorrect.">
            <a:extLst>
              <a:ext uri="{FF2B5EF4-FFF2-40B4-BE49-F238E27FC236}">
                <a16:creationId xmlns:a16="http://schemas.microsoft.com/office/drawing/2014/main" id="{FFD29143-954B-751B-7ECB-7ED31978EB58}"/>
              </a:ext>
            </a:extLst>
          </p:cNvPr>
          <p:cNvPicPr>
            <a:picLocks noChangeAspect="1"/>
          </p:cNvPicPr>
          <p:nvPr/>
        </p:nvPicPr>
        <p:blipFill>
          <a:blip r:embed="rId3"/>
          <a:stretch>
            <a:fillRect/>
          </a:stretch>
        </p:blipFill>
        <p:spPr>
          <a:xfrm>
            <a:off x="578757" y="1542596"/>
            <a:ext cx="2210707" cy="2210707"/>
          </a:xfrm>
          <a:prstGeom prst="rect">
            <a:avLst/>
          </a:prstGeom>
        </p:spPr>
      </p:pic>
    </p:spTree>
    <p:extLst>
      <p:ext uri="{BB962C8B-B14F-4D97-AF65-F5344CB8AC3E}">
        <p14:creationId xmlns:p14="http://schemas.microsoft.com/office/powerpoint/2010/main" val="3924229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3904-921A-FBB5-86BA-7E627E835CE1}"/>
              </a:ext>
            </a:extLst>
          </p:cNvPr>
          <p:cNvSpPr>
            <a:spLocks noGrp="1"/>
          </p:cNvSpPr>
          <p:nvPr>
            <p:ph type="title"/>
          </p:nvPr>
        </p:nvSpPr>
        <p:spPr>
          <a:xfrm>
            <a:off x="56243" y="257599"/>
            <a:ext cx="3483427" cy="1244629"/>
          </a:xfrm>
        </p:spPr>
        <p:txBody>
          <a:bodyPr>
            <a:normAutofit fontScale="90000"/>
          </a:bodyPr>
          <a:lstStyle/>
          <a:p>
            <a:r>
              <a:rPr lang="en-JP" dirty="0"/>
              <a:t>Updated Telco SBOM Quality Guide</a:t>
            </a:r>
          </a:p>
        </p:txBody>
      </p:sp>
      <p:pic>
        <p:nvPicPr>
          <p:cNvPr id="5" name="Picture 4" descr="A screenshot of a website&#10;&#10;AI-generated content may be incorrect.">
            <a:extLst>
              <a:ext uri="{FF2B5EF4-FFF2-40B4-BE49-F238E27FC236}">
                <a16:creationId xmlns:a16="http://schemas.microsoft.com/office/drawing/2014/main" id="{CA1EEC03-C038-8896-99E5-4B259AB80FAF}"/>
              </a:ext>
            </a:extLst>
          </p:cNvPr>
          <p:cNvPicPr>
            <a:picLocks noChangeAspect="1"/>
          </p:cNvPicPr>
          <p:nvPr/>
        </p:nvPicPr>
        <p:blipFill>
          <a:blip r:embed="rId2"/>
          <a:stretch>
            <a:fillRect/>
          </a:stretch>
        </p:blipFill>
        <p:spPr>
          <a:xfrm>
            <a:off x="3444952" y="0"/>
            <a:ext cx="5699048" cy="5143500"/>
          </a:xfrm>
          <a:prstGeom prst="rect">
            <a:avLst/>
          </a:prstGeom>
        </p:spPr>
      </p:pic>
      <p:pic>
        <p:nvPicPr>
          <p:cNvPr id="7" name="Picture 6" descr="A qr code with black squares&#10;&#10;AI-generated content may be incorrect.">
            <a:extLst>
              <a:ext uri="{FF2B5EF4-FFF2-40B4-BE49-F238E27FC236}">
                <a16:creationId xmlns:a16="http://schemas.microsoft.com/office/drawing/2014/main" id="{9C45BC80-9417-731A-F77E-DD415F3F8F5E}"/>
              </a:ext>
            </a:extLst>
          </p:cNvPr>
          <p:cNvPicPr>
            <a:picLocks noChangeAspect="1"/>
          </p:cNvPicPr>
          <p:nvPr/>
        </p:nvPicPr>
        <p:blipFill>
          <a:blip r:embed="rId3"/>
          <a:stretch>
            <a:fillRect/>
          </a:stretch>
        </p:blipFill>
        <p:spPr>
          <a:xfrm>
            <a:off x="743857" y="1886857"/>
            <a:ext cx="2108200" cy="2108200"/>
          </a:xfrm>
          <a:prstGeom prst="rect">
            <a:avLst/>
          </a:prstGeom>
        </p:spPr>
      </p:pic>
    </p:spTree>
    <p:extLst>
      <p:ext uri="{BB962C8B-B14F-4D97-AF65-F5344CB8AC3E}">
        <p14:creationId xmlns:p14="http://schemas.microsoft.com/office/powerpoint/2010/main" val="2249562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212E8-CA1B-99F9-411F-56FC326A7FA3}"/>
              </a:ext>
            </a:extLst>
          </p:cNvPr>
          <p:cNvSpPr>
            <a:spLocks noGrp="1"/>
          </p:cNvSpPr>
          <p:nvPr>
            <p:ph type="title"/>
          </p:nvPr>
        </p:nvSpPr>
        <p:spPr/>
        <p:txBody>
          <a:bodyPr>
            <a:normAutofit fontScale="90000"/>
          </a:bodyPr>
          <a:lstStyle/>
          <a:p>
            <a:r>
              <a:rPr lang="en-JP" dirty="0"/>
              <a:t>Telco SBOM Quality Work … EXPANDED</a:t>
            </a:r>
          </a:p>
        </p:txBody>
      </p:sp>
      <p:sp>
        <p:nvSpPr>
          <p:cNvPr id="3" name="Text Placeholder 2">
            <a:extLst>
              <a:ext uri="{FF2B5EF4-FFF2-40B4-BE49-F238E27FC236}">
                <a16:creationId xmlns:a16="http://schemas.microsoft.com/office/drawing/2014/main" id="{551C250B-F7C9-A6EF-A935-EACC4283CB17}"/>
              </a:ext>
            </a:extLst>
          </p:cNvPr>
          <p:cNvSpPr>
            <a:spLocks noGrp="1"/>
          </p:cNvSpPr>
          <p:nvPr>
            <p:ph type="body" idx="1"/>
          </p:nvPr>
        </p:nvSpPr>
        <p:spPr>
          <a:xfrm>
            <a:off x="717888" y="3168644"/>
            <a:ext cx="1668193" cy="891277"/>
          </a:xfrm>
        </p:spPr>
        <p:txBody>
          <a:bodyPr>
            <a:normAutofit/>
          </a:bodyPr>
          <a:lstStyle/>
          <a:p>
            <a:pPr marL="114300" indent="0" algn="ctr">
              <a:buNone/>
            </a:pPr>
            <a:r>
              <a:rPr lang="en-JP" dirty="0"/>
              <a:t>Official</a:t>
            </a:r>
            <a:br>
              <a:rPr lang="en-JP" dirty="0"/>
            </a:br>
            <a:r>
              <a:rPr lang="en-JP" dirty="0"/>
              <a:t>Validator</a:t>
            </a:r>
          </a:p>
        </p:txBody>
      </p:sp>
      <p:sp>
        <p:nvSpPr>
          <p:cNvPr id="4" name="Text Placeholder 2">
            <a:extLst>
              <a:ext uri="{FF2B5EF4-FFF2-40B4-BE49-F238E27FC236}">
                <a16:creationId xmlns:a16="http://schemas.microsoft.com/office/drawing/2014/main" id="{244F406D-F352-8184-B195-D094EA31B1CD}"/>
              </a:ext>
            </a:extLst>
          </p:cNvPr>
          <p:cNvSpPr txBox="1">
            <a:spLocks/>
          </p:cNvSpPr>
          <p:nvPr/>
        </p:nvSpPr>
        <p:spPr>
          <a:xfrm>
            <a:off x="6622499" y="3168645"/>
            <a:ext cx="1668193" cy="89127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ByteDance</a:t>
            </a:r>
            <a:br>
              <a:rPr lang="en-JP" dirty="0"/>
            </a:br>
            <a:r>
              <a:rPr lang="en-JP" dirty="0"/>
              <a:t>Schemas</a:t>
            </a:r>
          </a:p>
        </p:txBody>
      </p:sp>
      <p:sp>
        <p:nvSpPr>
          <p:cNvPr id="5" name="Text Placeholder 2">
            <a:extLst>
              <a:ext uri="{FF2B5EF4-FFF2-40B4-BE49-F238E27FC236}">
                <a16:creationId xmlns:a16="http://schemas.microsoft.com/office/drawing/2014/main" id="{20EF0CC4-07FA-0BD3-13A6-CF0626F45C5E}"/>
              </a:ext>
            </a:extLst>
          </p:cNvPr>
          <p:cNvSpPr txBox="1">
            <a:spLocks/>
          </p:cNvSpPr>
          <p:nvPr/>
        </p:nvSpPr>
        <p:spPr>
          <a:xfrm>
            <a:off x="2686092" y="3168194"/>
            <a:ext cx="1668193" cy="8917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Third-Party</a:t>
            </a:r>
            <a:br>
              <a:rPr lang="en-JP" dirty="0"/>
            </a:br>
            <a:r>
              <a:rPr lang="en-JP" dirty="0"/>
              <a:t>Tooling</a:t>
            </a:r>
          </a:p>
        </p:txBody>
      </p:sp>
      <p:sp>
        <p:nvSpPr>
          <p:cNvPr id="6" name="Text Placeholder 2">
            <a:extLst>
              <a:ext uri="{FF2B5EF4-FFF2-40B4-BE49-F238E27FC236}">
                <a16:creationId xmlns:a16="http://schemas.microsoft.com/office/drawing/2014/main" id="{B73D2029-9976-F16E-A145-4027B522E0C5}"/>
              </a:ext>
            </a:extLst>
          </p:cNvPr>
          <p:cNvSpPr txBox="1">
            <a:spLocks/>
          </p:cNvSpPr>
          <p:nvPr/>
        </p:nvSpPr>
        <p:spPr>
          <a:xfrm>
            <a:off x="4654295" y="3168194"/>
            <a:ext cx="1668193" cy="8917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ByteDance</a:t>
            </a:r>
            <a:br>
              <a:rPr lang="en-JP" dirty="0"/>
            </a:br>
            <a:r>
              <a:rPr lang="en-JP" dirty="0"/>
              <a:t>Case Study</a:t>
            </a:r>
          </a:p>
        </p:txBody>
      </p:sp>
      <p:pic>
        <p:nvPicPr>
          <p:cNvPr id="8" name="Picture 7" descr="A qr code with black squares&#10;&#10;AI-generated content may be incorrect.">
            <a:extLst>
              <a:ext uri="{FF2B5EF4-FFF2-40B4-BE49-F238E27FC236}">
                <a16:creationId xmlns:a16="http://schemas.microsoft.com/office/drawing/2014/main" id="{E7B386E6-D708-42A8-E9DB-A5572B5DB834}"/>
              </a:ext>
            </a:extLst>
          </p:cNvPr>
          <p:cNvPicPr>
            <a:picLocks noChangeAspect="1"/>
          </p:cNvPicPr>
          <p:nvPr/>
        </p:nvPicPr>
        <p:blipFill>
          <a:blip r:embed="rId2"/>
          <a:stretch>
            <a:fillRect/>
          </a:stretch>
        </p:blipFill>
        <p:spPr>
          <a:xfrm>
            <a:off x="910160" y="1453008"/>
            <a:ext cx="1475921" cy="1475921"/>
          </a:xfrm>
          <a:prstGeom prst="rect">
            <a:avLst/>
          </a:prstGeom>
        </p:spPr>
      </p:pic>
      <p:pic>
        <p:nvPicPr>
          <p:cNvPr id="10" name="Picture 9" descr="A qr code with a few black squares&#10;&#10;AI-generated content may be incorrect.">
            <a:extLst>
              <a:ext uri="{FF2B5EF4-FFF2-40B4-BE49-F238E27FC236}">
                <a16:creationId xmlns:a16="http://schemas.microsoft.com/office/drawing/2014/main" id="{C6041D93-749B-B85A-2794-D0DFF2779768}"/>
              </a:ext>
            </a:extLst>
          </p:cNvPr>
          <p:cNvPicPr>
            <a:picLocks noChangeAspect="1"/>
          </p:cNvPicPr>
          <p:nvPr/>
        </p:nvPicPr>
        <p:blipFill>
          <a:blip r:embed="rId3"/>
          <a:stretch>
            <a:fillRect/>
          </a:stretch>
        </p:blipFill>
        <p:spPr>
          <a:xfrm>
            <a:off x="2782227" y="1453008"/>
            <a:ext cx="1475921" cy="1475921"/>
          </a:xfrm>
          <a:prstGeom prst="rect">
            <a:avLst/>
          </a:prstGeom>
        </p:spPr>
      </p:pic>
      <p:pic>
        <p:nvPicPr>
          <p:cNvPr id="12" name="Picture 11" descr="A qr code on a white background&#10;&#10;AI-generated content may be incorrect.">
            <a:extLst>
              <a:ext uri="{FF2B5EF4-FFF2-40B4-BE49-F238E27FC236}">
                <a16:creationId xmlns:a16="http://schemas.microsoft.com/office/drawing/2014/main" id="{E79B139C-F066-B065-DED5-466805588447}"/>
              </a:ext>
            </a:extLst>
          </p:cNvPr>
          <p:cNvPicPr>
            <a:picLocks noChangeAspect="1"/>
          </p:cNvPicPr>
          <p:nvPr/>
        </p:nvPicPr>
        <p:blipFill>
          <a:blip r:embed="rId4"/>
          <a:stretch>
            <a:fillRect/>
          </a:stretch>
        </p:blipFill>
        <p:spPr>
          <a:xfrm>
            <a:off x="4750430" y="1453008"/>
            <a:ext cx="1475921" cy="1475921"/>
          </a:xfrm>
          <a:prstGeom prst="rect">
            <a:avLst/>
          </a:prstGeom>
        </p:spPr>
      </p:pic>
      <p:pic>
        <p:nvPicPr>
          <p:cNvPr id="14" name="Picture 13" descr="A qr code with a few black squares&#10;&#10;AI-generated content may be incorrect.">
            <a:extLst>
              <a:ext uri="{FF2B5EF4-FFF2-40B4-BE49-F238E27FC236}">
                <a16:creationId xmlns:a16="http://schemas.microsoft.com/office/drawing/2014/main" id="{9C131E5E-49C9-46D0-8D17-341CB30D15C5}"/>
              </a:ext>
            </a:extLst>
          </p:cNvPr>
          <p:cNvPicPr>
            <a:picLocks noChangeAspect="1"/>
          </p:cNvPicPr>
          <p:nvPr/>
        </p:nvPicPr>
        <p:blipFill>
          <a:blip r:embed="rId5"/>
          <a:stretch>
            <a:fillRect/>
          </a:stretch>
        </p:blipFill>
        <p:spPr>
          <a:xfrm>
            <a:off x="6718633" y="1453008"/>
            <a:ext cx="1475921" cy="1475921"/>
          </a:xfrm>
          <a:prstGeom prst="rect">
            <a:avLst/>
          </a:prstGeom>
        </p:spPr>
      </p:pic>
    </p:spTree>
    <p:extLst>
      <p:ext uri="{BB962C8B-B14F-4D97-AF65-F5344CB8AC3E}">
        <p14:creationId xmlns:p14="http://schemas.microsoft.com/office/powerpoint/2010/main" val="442438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8F10-E335-472F-A877-4AFCAA1685E9}"/>
              </a:ext>
            </a:extLst>
          </p:cNvPr>
          <p:cNvSpPr>
            <a:spLocks noGrp="1"/>
          </p:cNvSpPr>
          <p:nvPr>
            <p:ph type="title"/>
          </p:nvPr>
        </p:nvSpPr>
        <p:spPr/>
        <p:txBody>
          <a:bodyPr>
            <a:normAutofit fontScale="90000"/>
          </a:bodyPr>
          <a:lstStyle/>
          <a:p>
            <a:r>
              <a:rPr lang="en-JP" dirty="0"/>
              <a:t>Easier To Find Our Processes</a:t>
            </a:r>
          </a:p>
        </p:txBody>
      </p:sp>
      <p:pic>
        <p:nvPicPr>
          <p:cNvPr id="5" name="Picture 4" descr="A screenshot of a website&#10;&#10;AI-generated content may be incorrect.">
            <a:extLst>
              <a:ext uri="{FF2B5EF4-FFF2-40B4-BE49-F238E27FC236}">
                <a16:creationId xmlns:a16="http://schemas.microsoft.com/office/drawing/2014/main" id="{FB127975-483F-5A82-3C57-3F972082F522}"/>
              </a:ext>
            </a:extLst>
          </p:cNvPr>
          <p:cNvPicPr>
            <a:picLocks noChangeAspect="1"/>
          </p:cNvPicPr>
          <p:nvPr/>
        </p:nvPicPr>
        <p:blipFill>
          <a:blip r:embed="rId2"/>
          <a:stretch>
            <a:fillRect/>
          </a:stretch>
        </p:blipFill>
        <p:spPr>
          <a:xfrm>
            <a:off x="3815203" y="1121228"/>
            <a:ext cx="5328797" cy="4022272"/>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70A0F082-3065-9580-E797-1D44EECD90C7}"/>
              </a:ext>
            </a:extLst>
          </p:cNvPr>
          <p:cNvPicPr>
            <a:picLocks noChangeAspect="1"/>
          </p:cNvPicPr>
          <p:nvPr/>
        </p:nvPicPr>
        <p:blipFill>
          <a:blip r:embed="rId3"/>
          <a:stretch>
            <a:fillRect/>
          </a:stretch>
        </p:blipFill>
        <p:spPr>
          <a:xfrm>
            <a:off x="891722" y="1746251"/>
            <a:ext cx="2025650" cy="2025650"/>
          </a:xfrm>
          <a:prstGeom prst="rect">
            <a:avLst/>
          </a:prstGeom>
        </p:spPr>
      </p:pic>
    </p:spTree>
    <p:extLst>
      <p:ext uri="{BB962C8B-B14F-4D97-AF65-F5344CB8AC3E}">
        <p14:creationId xmlns:p14="http://schemas.microsoft.com/office/powerpoint/2010/main" val="2953176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79217-546F-2128-5AA8-9B9E656AB96C}"/>
              </a:ext>
            </a:extLst>
          </p:cNvPr>
          <p:cNvSpPr>
            <a:spLocks noGrp="1"/>
          </p:cNvSpPr>
          <p:nvPr>
            <p:ph type="title"/>
          </p:nvPr>
        </p:nvSpPr>
        <p:spPr/>
        <p:txBody>
          <a:bodyPr>
            <a:normAutofit fontScale="90000"/>
          </a:bodyPr>
          <a:lstStyle/>
          <a:p>
            <a:r>
              <a:rPr lang="en-JP" dirty="0"/>
              <a:t>A Reorganized Library</a:t>
            </a:r>
          </a:p>
        </p:txBody>
      </p:sp>
      <p:pic>
        <p:nvPicPr>
          <p:cNvPr id="5" name="Picture 4" descr="A screenshot of a computer&#10;&#10;AI-generated content may be incorrect.">
            <a:extLst>
              <a:ext uri="{FF2B5EF4-FFF2-40B4-BE49-F238E27FC236}">
                <a16:creationId xmlns:a16="http://schemas.microsoft.com/office/drawing/2014/main" id="{0975FE36-8A5A-47BA-C9C9-622936C11CEC}"/>
              </a:ext>
            </a:extLst>
          </p:cNvPr>
          <p:cNvPicPr>
            <a:picLocks noChangeAspect="1"/>
          </p:cNvPicPr>
          <p:nvPr/>
        </p:nvPicPr>
        <p:blipFill>
          <a:blip r:embed="rId2"/>
          <a:stretch>
            <a:fillRect/>
          </a:stretch>
        </p:blipFill>
        <p:spPr>
          <a:xfrm>
            <a:off x="4229455" y="0"/>
            <a:ext cx="4914545" cy="5143500"/>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BA68F0B1-1369-6DFC-DA94-22C03DF608B8}"/>
              </a:ext>
            </a:extLst>
          </p:cNvPr>
          <p:cNvPicPr>
            <a:picLocks noChangeAspect="1"/>
          </p:cNvPicPr>
          <p:nvPr/>
        </p:nvPicPr>
        <p:blipFill>
          <a:blip r:embed="rId3"/>
          <a:stretch>
            <a:fillRect/>
          </a:stretch>
        </p:blipFill>
        <p:spPr>
          <a:xfrm>
            <a:off x="903967" y="1600200"/>
            <a:ext cx="2341336" cy="2341336"/>
          </a:xfrm>
          <a:prstGeom prst="rect">
            <a:avLst/>
          </a:prstGeom>
        </p:spPr>
      </p:pic>
    </p:spTree>
    <p:extLst>
      <p:ext uri="{BB962C8B-B14F-4D97-AF65-F5344CB8AC3E}">
        <p14:creationId xmlns:p14="http://schemas.microsoft.com/office/powerpoint/2010/main" val="3746334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DD6A61F6-8571-FDD1-ADBF-9064E0DD8542}"/>
            </a:ext>
          </a:extLst>
        </p:cNvPr>
        <p:cNvGrpSpPr/>
        <p:nvPr/>
      </p:nvGrpSpPr>
      <p:grpSpPr>
        <a:xfrm>
          <a:off x="0" y="0"/>
          <a:ext cx="0" cy="0"/>
          <a:chOff x="0" y="0"/>
          <a:chExt cx="0" cy="0"/>
        </a:xfrm>
      </p:grpSpPr>
      <p:sp>
        <p:nvSpPr>
          <p:cNvPr id="276" name="Google Shape;276;g32e0230b79b_0_152">
            <a:extLst>
              <a:ext uri="{FF2B5EF4-FFF2-40B4-BE49-F238E27FC236}">
                <a16:creationId xmlns:a16="http://schemas.microsoft.com/office/drawing/2014/main" id="{BE29EDE3-E2C2-D0A5-4B27-471AA3CE1C41}"/>
              </a:ext>
            </a:extLst>
          </p:cNvPr>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AI Compliance Draft Guide Ready</a:t>
            </a:r>
            <a:endParaRPr dirty="0"/>
          </a:p>
        </p:txBody>
      </p:sp>
      <p:sp>
        <p:nvSpPr>
          <p:cNvPr id="279" name="Google Shape;279;g32e0230b79b_0_152">
            <a:extLst>
              <a:ext uri="{FF2B5EF4-FFF2-40B4-BE49-F238E27FC236}">
                <a16:creationId xmlns:a16="http://schemas.microsoft.com/office/drawing/2014/main" id="{9885CB1C-B370-E6C2-8D0E-E02C049BB215}"/>
              </a:ext>
            </a:extLst>
          </p:cNvPr>
          <p:cNvSpPr txBox="1">
            <a:spLocks noGrp="1"/>
          </p:cNvSpPr>
          <p:nvPr>
            <p:ph type="body" idx="1"/>
          </p:nvPr>
        </p:nvSpPr>
        <p:spPr>
          <a:xfrm>
            <a:off x="280350" y="1388949"/>
            <a:ext cx="8520600" cy="3339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US" dirty="0"/>
              <a:t>We held our regular workshop for the OpenChain AI Work Group on May 6th. During this meeting some important decisions were made. The Work Group attendees agreed that initial drafting on the AI SBOM Compliance Guide is now substantially complete, and there will be two next steps:</a:t>
            </a:r>
          </a:p>
          <a:p>
            <a:pPr marL="342900" lvl="0" algn="l" rtl="0">
              <a:spcBef>
                <a:spcPts val="0"/>
              </a:spcBef>
              <a:spcAft>
                <a:spcPts val="0"/>
              </a:spcAft>
              <a:buFont typeface="+mj-lt"/>
              <a:buAutoNum type="arabicPeriod"/>
            </a:pPr>
            <a:r>
              <a:rPr lang="en-US" dirty="0"/>
              <a:t>Asking for formal approval to start a public comment period from the Governing Board today.</a:t>
            </a:r>
          </a:p>
          <a:p>
            <a:pPr marL="342900" lvl="0" algn="l" rtl="0">
              <a:spcBef>
                <a:spcPts val="0"/>
              </a:spcBef>
              <a:spcAft>
                <a:spcPts val="0"/>
              </a:spcAft>
              <a:buFont typeface="+mj-lt"/>
              <a:buAutoNum type="arabicPeriod"/>
            </a:pPr>
            <a:r>
              <a:rPr lang="en-US" dirty="0"/>
              <a:t>If approval is given, the guide will go into a six-week public comment period, and after that period will move into a publication process.</a:t>
            </a:r>
            <a:br>
              <a:rPr lang="en-US" dirty="0"/>
            </a:br>
            <a:endParaRPr lang="en-US" dirty="0"/>
          </a:p>
          <a:p>
            <a:pPr marL="0" lvl="0" indent="0" algn="l" rtl="0">
              <a:spcBef>
                <a:spcPts val="0"/>
              </a:spcBef>
              <a:spcAft>
                <a:spcPts val="0"/>
              </a:spcAft>
              <a:buNone/>
            </a:pPr>
            <a:r>
              <a:rPr lang="en-US" dirty="0"/>
              <a:t>The Draft AI SBOM Compliance Guide:</a:t>
            </a:r>
          </a:p>
          <a:p>
            <a:pPr marL="0" lvl="0" indent="0" algn="l" rtl="0">
              <a:spcBef>
                <a:spcPts val="0"/>
              </a:spcBef>
              <a:spcAft>
                <a:spcPts val="0"/>
              </a:spcAft>
              <a:buNone/>
            </a:pPr>
            <a:r>
              <a:rPr lang="en-US" dirty="0">
                <a:hlinkClick r:id="rId3"/>
              </a:rPr>
              <a:t>https://docs.google.com/document/d/1XHztgMALwnu2D02bmWYyXeW3wE_Jw199/edit#heading=h.x3i92tls8mld</a:t>
            </a:r>
            <a:r>
              <a:rPr lang="en-US" dirty="0"/>
              <a:t> </a:t>
            </a:r>
            <a:endParaRPr dirty="0"/>
          </a:p>
        </p:txBody>
      </p:sp>
      <p:sp>
        <p:nvSpPr>
          <p:cNvPr id="2" name="Rounded Rectangle 1">
            <a:extLst>
              <a:ext uri="{FF2B5EF4-FFF2-40B4-BE49-F238E27FC236}">
                <a16:creationId xmlns:a16="http://schemas.microsoft.com/office/drawing/2014/main" id="{7B594456-7932-7E8F-1FC8-894877A77DE3}"/>
              </a:ext>
            </a:extLst>
          </p:cNvPr>
          <p:cNvSpPr/>
          <p:nvPr/>
        </p:nvSpPr>
        <p:spPr>
          <a:xfrm>
            <a:off x="6643500" y="4276555"/>
            <a:ext cx="2220150" cy="866945"/>
          </a:xfrm>
          <a:prstGeom prst="roundRect">
            <a:avLst/>
          </a:prstGeom>
          <a:solidFill>
            <a:srgbClr val="009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Last Meeting:</a:t>
            </a:r>
          </a:p>
        </p:txBody>
      </p:sp>
      <p:pic>
        <p:nvPicPr>
          <p:cNvPr id="4" name="Picture 3" descr="A qr code on a white background&#10;&#10;AI-generated content may be incorrect.">
            <a:extLst>
              <a:ext uri="{FF2B5EF4-FFF2-40B4-BE49-F238E27FC236}">
                <a16:creationId xmlns:a16="http://schemas.microsoft.com/office/drawing/2014/main" id="{295E145B-CFD3-7D89-FF25-17905245E17D}"/>
              </a:ext>
            </a:extLst>
          </p:cNvPr>
          <p:cNvPicPr>
            <a:picLocks noChangeAspect="1"/>
          </p:cNvPicPr>
          <p:nvPr/>
        </p:nvPicPr>
        <p:blipFill>
          <a:blip r:embed="rId4"/>
          <a:stretch>
            <a:fillRect/>
          </a:stretch>
        </p:blipFill>
        <p:spPr>
          <a:xfrm>
            <a:off x="8274423" y="4276555"/>
            <a:ext cx="875910" cy="875910"/>
          </a:xfrm>
          <a:prstGeom prst="rect">
            <a:avLst/>
          </a:prstGeom>
        </p:spPr>
      </p:pic>
      <p:pic>
        <p:nvPicPr>
          <p:cNvPr id="3" name="Google Shape;277;g32e0230b79b_0_152">
            <a:extLst>
              <a:ext uri="{FF2B5EF4-FFF2-40B4-BE49-F238E27FC236}">
                <a16:creationId xmlns:a16="http://schemas.microsoft.com/office/drawing/2014/main" id="{F4B5C0CC-0034-8B9A-D439-291E0DA02486}"/>
              </a:ext>
            </a:extLst>
          </p:cNvPr>
          <p:cNvPicPr preferRelativeResize="0"/>
          <p:nvPr/>
        </p:nvPicPr>
        <p:blipFill rotWithShape="1">
          <a:blip r:embed="rId5">
            <a:alphaModFix/>
          </a:blip>
          <a:srcRect/>
          <a:stretch/>
        </p:blipFill>
        <p:spPr>
          <a:xfrm>
            <a:off x="7936700" y="0"/>
            <a:ext cx="1207300" cy="1207300"/>
          </a:xfrm>
          <a:prstGeom prst="rect">
            <a:avLst/>
          </a:prstGeom>
          <a:noFill/>
          <a:ln>
            <a:noFill/>
          </a:ln>
        </p:spPr>
      </p:pic>
      <p:pic>
        <p:nvPicPr>
          <p:cNvPr id="5" name="Google Shape;278;g32e0230b79b_0_152">
            <a:extLst>
              <a:ext uri="{FF2B5EF4-FFF2-40B4-BE49-F238E27FC236}">
                <a16:creationId xmlns:a16="http://schemas.microsoft.com/office/drawing/2014/main" id="{7EFE3434-7F4E-32E3-3B41-0AC0C1794A8F}"/>
              </a:ext>
            </a:extLst>
          </p:cNvPr>
          <p:cNvPicPr preferRelativeResize="0"/>
          <p:nvPr/>
        </p:nvPicPr>
        <p:blipFill rotWithShape="1">
          <a:blip r:embed="rId6">
            <a:alphaModFix/>
          </a:blip>
          <a:srcRect/>
          <a:stretch/>
        </p:blipFill>
        <p:spPr>
          <a:xfrm>
            <a:off x="6643500" y="-4850"/>
            <a:ext cx="1217000" cy="1217000"/>
          </a:xfrm>
          <a:prstGeom prst="rect">
            <a:avLst/>
          </a:prstGeom>
          <a:noFill/>
          <a:ln>
            <a:noFill/>
          </a:ln>
        </p:spPr>
      </p:pic>
      <p:sp>
        <p:nvSpPr>
          <p:cNvPr id="6" name="Rounded Rectangle 5">
            <a:extLst>
              <a:ext uri="{FF2B5EF4-FFF2-40B4-BE49-F238E27FC236}">
                <a16:creationId xmlns:a16="http://schemas.microsoft.com/office/drawing/2014/main" id="{D5772BCE-1BEB-836F-9C76-250F12BC7C36}"/>
              </a:ext>
            </a:extLst>
          </p:cNvPr>
          <p:cNvSpPr/>
          <p:nvPr/>
        </p:nvSpPr>
        <p:spPr>
          <a:xfrm>
            <a:off x="7967919" y="1021400"/>
            <a:ext cx="1144861" cy="466527"/>
          </a:xfrm>
          <a:prstGeom prst="roundRect">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Rounded Rectangle 7">
            <a:extLst>
              <a:ext uri="{FF2B5EF4-FFF2-40B4-BE49-F238E27FC236}">
                <a16:creationId xmlns:a16="http://schemas.microsoft.com/office/drawing/2014/main" id="{69237C68-B1F4-CDBD-987F-49CDF03FFC68}"/>
              </a:ext>
            </a:extLst>
          </p:cNvPr>
          <p:cNvSpPr/>
          <p:nvPr/>
        </p:nvSpPr>
        <p:spPr>
          <a:xfrm>
            <a:off x="6719559" y="1002667"/>
            <a:ext cx="1077538" cy="466527"/>
          </a:xfrm>
          <a:prstGeom prst="roundRect">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TextBox 8">
            <a:extLst>
              <a:ext uri="{FF2B5EF4-FFF2-40B4-BE49-F238E27FC236}">
                <a16:creationId xmlns:a16="http://schemas.microsoft.com/office/drawing/2014/main" id="{D10E1C5E-94AF-D5A9-8B33-842B8EF63015}"/>
              </a:ext>
            </a:extLst>
          </p:cNvPr>
          <p:cNvSpPr txBox="1"/>
          <p:nvPr/>
        </p:nvSpPr>
        <p:spPr>
          <a:xfrm>
            <a:off x="6839785" y="1038563"/>
            <a:ext cx="837089" cy="415498"/>
          </a:xfrm>
          <a:prstGeom prst="rect">
            <a:avLst/>
          </a:prstGeom>
          <a:noFill/>
          <a:ln>
            <a:noFill/>
          </a:ln>
        </p:spPr>
        <p:txBody>
          <a:bodyPr wrap="none" rtlCol="0">
            <a:spAutoFit/>
          </a:bodyPr>
          <a:lstStyle/>
          <a:p>
            <a:pPr algn="ctr"/>
            <a:r>
              <a:rPr lang="en-JP" sz="1050" dirty="0"/>
              <a:t>Dave Marr</a:t>
            </a:r>
          </a:p>
          <a:p>
            <a:pPr algn="ctr"/>
            <a:r>
              <a:rPr lang="en-JP" sz="1050" dirty="0"/>
              <a:t>Qualcomm</a:t>
            </a:r>
          </a:p>
        </p:txBody>
      </p:sp>
      <p:sp>
        <p:nvSpPr>
          <p:cNvPr id="10" name="TextBox 9">
            <a:extLst>
              <a:ext uri="{FF2B5EF4-FFF2-40B4-BE49-F238E27FC236}">
                <a16:creationId xmlns:a16="http://schemas.microsoft.com/office/drawing/2014/main" id="{96537779-9856-ECD5-F32E-655DACBB682B}"/>
              </a:ext>
            </a:extLst>
          </p:cNvPr>
          <p:cNvSpPr txBox="1"/>
          <p:nvPr/>
        </p:nvSpPr>
        <p:spPr>
          <a:xfrm>
            <a:off x="7898154" y="1053696"/>
            <a:ext cx="1279516" cy="415498"/>
          </a:xfrm>
          <a:prstGeom prst="rect">
            <a:avLst/>
          </a:prstGeom>
          <a:noFill/>
          <a:ln>
            <a:noFill/>
          </a:ln>
        </p:spPr>
        <p:txBody>
          <a:bodyPr wrap="none" rtlCol="0">
            <a:spAutoFit/>
          </a:bodyPr>
          <a:lstStyle/>
          <a:p>
            <a:pPr algn="ctr"/>
            <a:r>
              <a:rPr lang="en-JP" sz="1050" dirty="0"/>
              <a:t>Matthew Crawford</a:t>
            </a:r>
          </a:p>
          <a:p>
            <a:pPr algn="ctr"/>
            <a:r>
              <a:rPr lang="en-JP" sz="1050" dirty="0"/>
              <a:t>Arm</a:t>
            </a:r>
          </a:p>
        </p:txBody>
      </p:sp>
    </p:spTree>
    <p:extLst>
      <p:ext uri="{BB962C8B-B14F-4D97-AF65-F5344CB8AC3E}">
        <p14:creationId xmlns:p14="http://schemas.microsoft.com/office/powerpoint/2010/main" val="3146673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Anti-Trust Policy Notice</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fontScale="85000" lnSpcReduction="10000"/>
          </a:bodyPr>
          <a:lstStyle/>
          <a:p>
            <a:pPr marL="285750" indent="-285750">
              <a:spcAft>
                <a:spcPts val="1200"/>
              </a:spcAft>
            </a:pPr>
            <a:r>
              <a:rPr lang="en-US" dirty="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p>
          <a:p>
            <a:pPr marL="285750" indent="-285750">
              <a:spcAft>
                <a:spcPts val="1200"/>
              </a:spcAft>
            </a:pPr>
            <a:r>
              <a:rPr lang="en-US"/>
              <a:t>Examples </a:t>
            </a:r>
            <a:r>
              <a:rPr lang="en-US" dirty="0"/>
              <a:t>of types of actions that are prohibited at Linux Foundation meetings and in connection with Linux Foundation activities are described in the Linux Foundation Antitrust Policy available at http://</a:t>
            </a:r>
            <a:r>
              <a:rPr lang="en-US" dirty="0" err="1"/>
              <a:t>www.linuxfoundation.org</a:t>
            </a:r>
            <a:r>
              <a:rPr lang="en-US" dirty="0"/>
              <a:t>/antitrust-policy. If you have questions about these matters, please contact your company counsel, or if you are a member of the Linux Foundation, feel free to contact Andrew </a:t>
            </a:r>
            <a:r>
              <a:rPr lang="en-US" dirty="0" err="1"/>
              <a:t>Updegrove</a:t>
            </a:r>
            <a:r>
              <a:rPr lang="en-US" dirty="0"/>
              <a:t> of the firm of </a:t>
            </a:r>
            <a:r>
              <a:rPr lang="en-US" dirty="0" err="1"/>
              <a:t>Gesmer</a:t>
            </a:r>
            <a:r>
              <a:rPr lang="en-US" dirty="0"/>
              <a:t> </a:t>
            </a:r>
            <a:r>
              <a:rPr lang="en-US" dirty="0" err="1"/>
              <a:t>Updegrove</a:t>
            </a:r>
            <a:r>
              <a:rPr lang="en-US" dirty="0"/>
              <a:t> LLP, which provides legal counsel to the Linux Foundation.</a:t>
            </a:r>
          </a:p>
          <a:p>
            <a:pPr marL="0" lvl="0" indent="0" algn="l" rtl="0">
              <a:spcBef>
                <a:spcPts val="0"/>
              </a:spcBef>
              <a:spcAft>
                <a:spcPts val="1200"/>
              </a:spcAft>
              <a:buNone/>
            </a:pPr>
            <a:endParaRPr lang="en-US" dirty="0"/>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1226033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32e6cd80d3c_0_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SBOM Study Group Update</a:t>
            </a:r>
            <a:endParaRPr dirty="0"/>
          </a:p>
        </p:txBody>
      </p:sp>
      <p:sp>
        <p:nvSpPr>
          <p:cNvPr id="256" name="Google Shape;256;g32e6cd80d3c_0_0"/>
          <p:cNvSpPr txBox="1">
            <a:spLocks noGrp="1"/>
          </p:cNvSpPr>
          <p:nvPr>
            <p:ph type="body" idx="1"/>
          </p:nvPr>
        </p:nvSpPr>
        <p:spPr>
          <a:xfrm>
            <a:off x="256325" y="1195175"/>
            <a:ext cx="8520600" cy="33390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US" dirty="0"/>
              <a:t>The SBOM Study Group has continued its discussion around SBOM Quality. </a:t>
            </a:r>
            <a:br>
              <a:rPr lang="en-US" dirty="0"/>
            </a:br>
            <a:r>
              <a:rPr lang="en-US" dirty="0"/>
              <a:t>There are two key items framing the discussion:</a:t>
            </a:r>
            <a:br>
              <a:rPr lang="en-US" dirty="0"/>
            </a:br>
            <a:endParaRPr lang="en-US" dirty="0"/>
          </a:p>
          <a:p>
            <a:pPr marL="342900" lvl="0">
              <a:buFont typeface="+mj-lt"/>
              <a:buAutoNum type="arabicPeriod"/>
            </a:pPr>
            <a:r>
              <a:rPr lang="en-US" dirty="0"/>
              <a:t>The release of Version 1.1 of the Telco SBOM Quality Guide:</a:t>
            </a:r>
            <a:br>
              <a:rPr lang="en-US" dirty="0"/>
            </a:br>
            <a:r>
              <a:rPr lang="en-US" dirty="0">
                <a:hlinkClick r:id="rId3"/>
              </a:rPr>
              <a:t>https://openchainproject.org/featured/2025/05/09/openchain-telco-sbom-guide-version-1-1-now-available</a:t>
            </a:r>
            <a:r>
              <a:rPr lang="en-US" dirty="0"/>
              <a:t> </a:t>
            </a:r>
            <a:br>
              <a:rPr lang="en-US" dirty="0"/>
            </a:br>
            <a:endParaRPr lang="en-US" dirty="0"/>
          </a:p>
          <a:p>
            <a:pPr marL="342900" lvl="0">
              <a:buFont typeface="+mj-lt"/>
              <a:buAutoNum type="arabicPeriod"/>
            </a:pPr>
            <a:r>
              <a:rPr lang="en-US" dirty="0"/>
              <a:t>The development of a ”thinking” document considering how a cross-industry, cross-format SBOM quality could be structured:</a:t>
            </a:r>
            <a:br>
              <a:rPr lang="en-US" dirty="0"/>
            </a:br>
            <a:r>
              <a:rPr lang="en-US" dirty="0">
                <a:hlinkClick r:id="rId4"/>
              </a:rPr>
              <a:t>https://github.com/OpenChain-Project/SBOM-sg/blob/main/Cross-Industry-SBOM-Quality-Guide/en/Cross-Industry-SBOM-Quality-Guide.md</a:t>
            </a:r>
            <a:r>
              <a:rPr lang="en-US" dirty="0"/>
              <a:t> </a:t>
            </a:r>
          </a:p>
          <a:p>
            <a:pPr marL="0" lvl="0" indent="0">
              <a:buNone/>
            </a:pPr>
            <a:endParaRPr lang="en-US" dirty="0"/>
          </a:p>
        </p:txBody>
      </p:sp>
      <p:sp>
        <p:nvSpPr>
          <p:cNvPr id="2" name="Rounded Rectangle 1">
            <a:extLst>
              <a:ext uri="{FF2B5EF4-FFF2-40B4-BE49-F238E27FC236}">
                <a16:creationId xmlns:a16="http://schemas.microsoft.com/office/drawing/2014/main" id="{95E18233-B959-7FEE-0FA6-D516E65D807D}"/>
              </a:ext>
            </a:extLst>
          </p:cNvPr>
          <p:cNvSpPr/>
          <p:nvPr/>
        </p:nvSpPr>
        <p:spPr>
          <a:xfrm>
            <a:off x="6643500" y="4276555"/>
            <a:ext cx="2220150" cy="866945"/>
          </a:xfrm>
          <a:prstGeom prst="roundRect">
            <a:avLst/>
          </a:prstGeom>
          <a:solidFill>
            <a:srgbClr val="009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Last Meeting:</a:t>
            </a:r>
          </a:p>
        </p:txBody>
      </p:sp>
      <p:pic>
        <p:nvPicPr>
          <p:cNvPr id="3" name="Picture 2">
            <a:extLst>
              <a:ext uri="{FF2B5EF4-FFF2-40B4-BE49-F238E27FC236}">
                <a16:creationId xmlns:a16="http://schemas.microsoft.com/office/drawing/2014/main" id="{924414C7-4D65-44AF-FA38-6BFF290E65BA}"/>
              </a:ext>
            </a:extLst>
          </p:cNvPr>
          <p:cNvPicPr>
            <a:picLocks noChangeAspect="1"/>
          </p:cNvPicPr>
          <p:nvPr/>
        </p:nvPicPr>
        <p:blipFill>
          <a:blip r:embed="rId5"/>
          <a:srcRect/>
          <a:stretch/>
        </p:blipFill>
        <p:spPr>
          <a:xfrm>
            <a:off x="8274423" y="4276555"/>
            <a:ext cx="875910" cy="875910"/>
          </a:xfrm>
          <a:prstGeom prst="rect">
            <a:avLst/>
          </a:prstGeom>
        </p:spPr>
      </p:pic>
      <p:pic>
        <p:nvPicPr>
          <p:cNvPr id="4" name="Google Shape;255;g32e6cd80d3c_0_0">
            <a:extLst>
              <a:ext uri="{FF2B5EF4-FFF2-40B4-BE49-F238E27FC236}">
                <a16:creationId xmlns:a16="http://schemas.microsoft.com/office/drawing/2014/main" id="{DA148FC2-35D6-3449-47DF-854E2A3DB6E6}"/>
              </a:ext>
            </a:extLst>
          </p:cNvPr>
          <p:cNvPicPr preferRelativeResize="0"/>
          <p:nvPr/>
        </p:nvPicPr>
        <p:blipFill rotWithShape="1">
          <a:blip r:embed="rId6">
            <a:alphaModFix/>
          </a:blip>
          <a:srcRect/>
          <a:stretch/>
        </p:blipFill>
        <p:spPr>
          <a:xfrm>
            <a:off x="7936700" y="0"/>
            <a:ext cx="1207300" cy="1207300"/>
          </a:xfrm>
          <a:prstGeom prst="rect">
            <a:avLst/>
          </a:prstGeom>
          <a:noFill/>
          <a:ln>
            <a:noFill/>
          </a:ln>
        </p:spPr>
      </p:pic>
      <p:sp>
        <p:nvSpPr>
          <p:cNvPr id="5" name="Rounded Rectangle 4">
            <a:extLst>
              <a:ext uri="{FF2B5EF4-FFF2-40B4-BE49-F238E27FC236}">
                <a16:creationId xmlns:a16="http://schemas.microsoft.com/office/drawing/2014/main" id="{A1176422-FF3F-F2EF-DCF1-89F8351DF3F0}"/>
              </a:ext>
            </a:extLst>
          </p:cNvPr>
          <p:cNvSpPr/>
          <p:nvPr/>
        </p:nvSpPr>
        <p:spPr>
          <a:xfrm>
            <a:off x="7999139" y="1017800"/>
            <a:ext cx="1077538" cy="466527"/>
          </a:xfrm>
          <a:prstGeom prst="roundRect">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 name="TextBox 5">
            <a:extLst>
              <a:ext uri="{FF2B5EF4-FFF2-40B4-BE49-F238E27FC236}">
                <a16:creationId xmlns:a16="http://schemas.microsoft.com/office/drawing/2014/main" id="{B4339616-AA40-C0AC-FF7A-B49270DCA2D9}"/>
              </a:ext>
            </a:extLst>
          </p:cNvPr>
          <p:cNvSpPr txBox="1"/>
          <p:nvPr/>
        </p:nvSpPr>
        <p:spPr>
          <a:xfrm>
            <a:off x="8092920" y="1053696"/>
            <a:ext cx="889987" cy="415498"/>
          </a:xfrm>
          <a:prstGeom prst="rect">
            <a:avLst/>
          </a:prstGeom>
          <a:noFill/>
          <a:ln>
            <a:noFill/>
          </a:ln>
        </p:spPr>
        <p:txBody>
          <a:bodyPr wrap="none" rtlCol="0">
            <a:spAutoFit/>
          </a:bodyPr>
          <a:lstStyle/>
          <a:p>
            <a:pPr algn="ctr"/>
            <a:r>
              <a:rPr lang="en-JP" sz="1050" dirty="0"/>
              <a:t>Kobota San</a:t>
            </a:r>
            <a:br>
              <a:rPr lang="en-JP" sz="1050" dirty="0"/>
            </a:br>
            <a:r>
              <a:rPr lang="en-JP" sz="1050" dirty="0"/>
              <a:t>Sony</a:t>
            </a:r>
          </a:p>
        </p:txBody>
      </p:sp>
    </p:spTree>
    <p:extLst>
      <p:ext uri="{BB962C8B-B14F-4D97-AF65-F5344CB8AC3E}">
        <p14:creationId xmlns:p14="http://schemas.microsoft.com/office/powerpoint/2010/main" val="2376201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598100" y="1429789"/>
            <a:ext cx="8222100" cy="1561358"/>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The OpenChain Steering Committee Meeting</a:t>
            </a:r>
          </a:p>
        </p:txBody>
      </p:sp>
    </p:spTree>
    <p:extLst>
      <p:ext uri="{BB962C8B-B14F-4D97-AF65-F5344CB8AC3E}">
        <p14:creationId xmlns:p14="http://schemas.microsoft.com/office/powerpoint/2010/main" val="423632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8">
          <a:extLst>
            <a:ext uri="{FF2B5EF4-FFF2-40B4-BE49-F238E27FC236}">
              <a16:creationId xmlns:a16="http://schemas.microsoft.com/office/drawing/2014/main" id="{2F1CA506-DE18-EB77-DCB4-264E1AFDDD1D}"/>
            </a:ext>
          </a:extLst>
        </p:cNvPr>
        <p:cNvGrpSpPr/>
        <p:nvPr/>
      </p:nvGrpSpPr>
      <p:grpSpPr>
        <a:xfrm>
          <a:off x="0" y="0"/>
          <a:ext cx="0" cy="0"/>
          <a:chOff x="0" y="0"/>
          <a:chExt cx="0" cy="0"/>
        </a:xfrm>
      </p:grpSpPr>
      <p:sp>
        <p:nvSpPr>
          <p:cNvPr id="519" name="Google Shape;519;g2d89bd57624_0_14">
            <a:extLst>
              <a:ext uri="{FF2B5EF4-FFF2-40B4-BE49-F238E27FC236}">
                <a16:creationId xmlns:a16="http://schemas.microsoft.com/office/drawing/2014/main" id="{61911D2B-4C83-0543-EB92-25EC80DBB4BB}"/>
              </a:ext>
            </a:extLst>
          </p:cNvPr>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Proposed Updates To Our Existing Standards</a:t>
            </a:r>
            <a:endParaRPr dirty="0"/>
          </a:p>
        </p:txBody>
      </p:sp>
      <p:sp>
        <p:nvSpPr>
          <p:cNvPr id="520" name="Google Shape;520;g2d89bd57624_0_14">
            <a:extLst>
              <a:ext uri="{FF2B5EF4-FFF2-40B4-BE49-F238E27FC236}">
                <a16:creationId xmlns:a16="http://schemas.microsoft.com/office/drawing/2014/main" id="{E454BCCB-A48B-3660-237C-8926DAB7D130}"/>
              </a:ext>
            </a:extLst>
          </p:cNvPr>
          <p:cNvSpPr txBox="1">
            <a:spLocks noGrp="1"/>
          </p:cNvSpPr>
          <p:nvPr>
            <p:ph type="body" idx="1"/>
          </p:nvPr>
        </p:nvSpPr>
        <p:spPr>
          <a:xfrm>
            <a:off x="280350" y="1266450"/>
            <a:ext cx="5739450" cy="3339000"/>
          </a:xfrm>
          <a:prstGeom prst="rect">
            <a:avLst/>
          </a:prstGeom>
        </p:spPr>
        <p:txBody>
          <a:bodyPr spcFirstLastPara="1" wrap="square" lIns="91425" tIns="91425" rIns="91425" bIns="91425" anchor="t" anchorCtr="0">
            <a:normAutofit/>
          </a:bodyPr>
          <a:lstStyle/>
          <a:p>
            <a:pPr marL="285750" indent="-285750"/>
            <a:r>
              <a:rPr lang="en-US" dirty="0"/>
              <a:t>Suggestions for updates were collected over a 2-year period</a:t>
            </a:r>
          </a:p>
          <a:p>
            <a:pPr marL="285750" indent="-285750"/>
            <a:endParaRPr lang="en-US" dirty="0"/>
          </a:p>
          <a:p>
            <a:pPr marL="285750" indent="-285750"/>
            <a:r>
              <a:rPr lang="en-US" dirty="0"/>
              <a:t>There was a 6-month public comment period</a:t>
            </a:r>
          </a:p>
          <a:p>
            <a:pPr marL="285750" indent="-285750"/>
            <a:endParaRPr lang="en-US" dirty="0"/>
          </a:p>
          <a:p>
            <a:pPr marL="285750" indent="-285750"/>
            <a:r>
              <a:rPr lang="en-US" dirty="0"/>
              <a:t>There was a 3-month freeze period</a:t>
            </a:r>
          </a:p>
          <a:p>
            <a:pPr marL="285750" indent="-285750"/>
            <a:endParaRPr lang="en-US" dirty="0"/>
          </a:p>
          <a:p>
            <a:pPr marL="285750" indent="-285750"/>
            <a:r>
              <a:rPr lang="en-US" dirty="0"/>
              <a:t>The proposals will now go the Steering Committee on 2025-06-25 for review and formal decisions.</a:t>
            </a:r>
            <a:endParaRPr dirty="0"/>
          </a:p>
        </p:txBody>
      </p:sp>
      <p:pic>
        <p:nvPicPr>
          <p:cNvPr id="3" name="Picture 2" descr="A qr code on a white background&#10;&#10;AI-generated content may be incorrect.">
            <a:extLst>
              <a:ext uri="{FF2B5EF4-FFF2-40B4-BE49-F238E27FC236}">
                <a16:creationId xmlns:a16="http://schemas.microsoft.com/office/drawing/2014/main" id="{6F7C5C40-EE74-9E69-9CDE-DEEA988C9C5E}"/>
              </a:ext>
            </a:extLst>
          </p:cNvPr>
          <p:cNvPicPr>
            <a:picLocks noChangeAspect="1"/>
          </p:cNvPicPr>
          <p:nvPr/>
        </p:nvPicPr>
        <p:blipFill>
          <a:blip r:embed="rId3"/>
          <a:stretch>
            <a:fillRect/>
          </a:stretch>
        </p:blipFill>
        <p:spPr>
          <a:xfrm>
            <a:off x="6413457" y="1458684"/>
            <a:ext cx="2450193" cy="2450193"/>
          </a:xfrm>
          <a:prstGeom prst="rect">
            <a:avLst/>
          </a:prstGeom>
        </p:spPr>
      </p:pic>
      <p:pic>
        <p:nvPicPr>
          <p:cNvPr id="2" name="Picture 1" descr="A person in a suit and tie&#10;&#10;AI-generated content may be incorrect.">
            <a:extLst>
              <a:ext uri="{FF2B5EF4-FFF2-40B4-BE49-F238E27FC236}">
                <a16:creationId xmlns:a16="http://schemas.microsoft.com/office/drawing/2014/main" id="{57E3730D-6E8D-5415-9ACE-69907C33DE13}"/>
              </a:ext>
            </a:extLst>
          </p:cNvPr>
          <p:cNvPicPr>
            <a:picLocks noChangeAspect="1"/>
          </p:cNvPicPr>
          <p:nvPr/>
        </p:nvPicPr>
        <p:blipFill>
          <a:blip r:embed="rId4"/>
          <a:stretch>
            <a:fillRect/>
          </a:stretch>
        </p:blipFill>
        <p:spPr>
          <a:xfrm>
            <a:off x="7931820" y="0"/>
            <a:ext cx="1212180" cy="1212180"/>
          </a:xfrm>
          <a:prstGeom prst="rect">
            <a:avLst/>
          </a:prstGeom>
        </p:spPr>
      </p:pic>
      <p:sp>
        <p:nvSpPr>
          <p:cNvPr id="5" name="Rounded Rectangle 4">
            <a:extLst>
              <a:ext uri="{FF2B5EF4-FFF2-40B4-BE49-F238E27FC236}">
                <a16:creationId xmlns:a16="http://schemas.microsoft.com/office/drawing/2014/main" id="{706618C8-6AD5-F207-9FBF-F73953ED4BCB}"/>
              </a:ext>
            </a:extLst>
          </p:cNvPr>
          <p:cNvSpPr/>
          <p:nvPr/>
        </p:nvSpPr>
        <p:spPr>
          <a:xfrm>
            <a:off x="7999139" y="1017800"/>
            <a:ext cx="1077538" cy="466527"/>
          </a:xfrm>
          <a:prstGeom prst="roundRect">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 name="TextBox 5">
            <a:extLst>
              <a:ext uri="{FF2B5EF4-FFF2-40B4-BE49-F238E27FC236}">
                <a16:creationId xmlns:a16="http://schemas.microsoft.com/office/drawing/2014/main" id="{C552D2EE-3509-77B8-50BA-C4CA63101C4A}"/>
              </a:ext>
            </a:extLst>
          </p:cNvPr>
          <p:cNvSpPr txBox="1"/>
          <p:nvPr/>
        </p:nvSpPr>
        <p:spPr>
          <a:xfrm>
            <a:off x="7946243" y="1053696"/>
            <a:ext cx="1183337" cy="415498"/>
          </a:xfrm>
          <a:prstGeom prst="rect">
            <a:avLst/>
          </a:prstGeom>
          <a:noFill/>
          <a:ln>
            <a:noFill/>
          </a:ln>
        </p:spPr>
        <p:txBody>
          <a:bodyPr wrap="none" rtlCol="0">
            <a:spAutoFit/>
          </a:bodyPr>
          <a:lstStyle/>
          <a:p>
            <a:pPr algn="ctr"/>
            <a:r>
              <a:rPr lang="en-JP" sz="1050" dirty="0"/>
              <a:t>Chris Wood</a:t>
            </a:r>
            <a:br>
              <a:rPr lang="en-JP" sz="1050" dirty="0"/>
            </a:br>
            <a:r>
              <a:rPr lang="en-JP" sz="1050" dirty="0"/>
              <a:t>Lockheed Martin</a:t>
            </a:r>
          </a:p>
        </p:txBody>
      </p:sp>
    </p:spTree>
    <p:extLst>
      <p:ext uri="{BB962C8B-B14F-4D97-AF65-F5344CB8AC3E}">
        <p14:creationId xmlns:p14="http://schemas.microsoft.com/office/powerpoint/2010/main" val="2224311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21EA7401-8AEC-2385-809F-54783B5BF21B}"/>
            </a:ext>
          </a:extLst>
        </p:cNvPr>
        <p:cNvGrpSpPr/>
        <p:nvPr/>
      </p:nvGrpSpPr>
      <p:grpSpPr>
        <a:xfrm>
          <a:off x="0" y="0"/>
          <a:ext cx="0" cy="0"/>
          <a:chOff x="0" y="0"/>
          <a:chExt cx="0" cy="0"/>
        </a:xfrm>
      </p:grpSpPr>
      <p:sp>
        <p:nvSpPr>
          <p:cNvPr id="586" name="Google Shape;586;p58">
            <a:extLst>
              <a:ext uri="{FF2B5EF4-FFF2-40B4-BE49-F238E27FC236}">
                <a16:creationId xmlns:a16="http://schemas.microsoft.com/office/drawing/2014/main" id="{7B44AD03-0BAE-B9A6-4590-D89B3082085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Review of suggested changes to ISO/IEC 5230</a:t>
            </a:r>
            <a:endParaRPr dirty="0">
              <a:solidFill>
                <a:schemeClr val="tx1"/>
              </a:solidFill>
            </a:endParaRPr>
          </a:p>
        </p:txBody>
      </p:sp>
      <p:sp>
        <p:nvSpPr>
          <p:cNvPr id="587" name="Google Shape;587;p58">
            <a:extLst>
              <a:ext uri="{FF2B5EF4-FFF2-40B4-BE49-F238E27FC236}">
                <a16:creationId xmlns:a16="http://schemas.microsoft.com/office/drawing/2014/main" id="{7E4FFC5D-7408-19D1-165A-237BE9A80F23}"/>
              </a:ext>
            </a:extLst>
          </p:cNvPr>
          <p:cNvSpPr txBox="1">
            <a:spLocks noGrp="1"/>
          </p:cNvSpPr>
          <p:nvPr>
            <p:ph type="body" idx="1"/>
          </p:nvPr>
        </p:nvSpPr>
        <p:spPr>
          <a:prstGeom prst="rect">
            <a:avLst/>
          </a:prstGeom>
          <a:noFill/>
          <a:ln>
            <a:noFill/>
          </a:ln>
        </p:spPr>
        <p:txBody>
          <a:bodyPr spcFirstLastPara="1" wrap="square" lIns="91425" tIns="91425" rIns="91425" bIns="91425" anchor="t" anchorCtr="0">
            <a:normAutofit fontScale="92500" lnSpcReduction="20000"/>
          </a:bodyPr>
          <a:lstStyle/>
          <a:p>
            <a:pPr marL="457200" lvl="0" indent="-325755" algn="l" rtl="0">
              <a:spcBef>
                <a:spcPts val="0"/>
              </a:spcBef>
              <a:spcAft>
                <a:spcPts val="0"/>
              </a:spcAft>
              <a:buSzPct val="100000"/>
              <a:buChar char="●"/>
            </a:pPr>
            <a:r>
              <a:rPr lang="en-US" dirty="0"/>
              <a:t>Current ISO standard:</a:t>
            </a:r>
            <a:endParaRPr dirty="0"/>
          </a:p>
          <a:p>
            <a:pPr marL="914400" lvl="1" indent="-304165" algn="l" rtl="0">
              <a:spcBef>
                <a:spcPts val="0"/>
              </a:spcBef>
              <a:spcAft>
                <a:spcPts val="0"/>
              </a:spcAft>
              <a:buSzPct val="100000"/>
              <a:buChar char="○"/>
            </a:pPr>
            <a:r>
              <a:rPr lang="en-US" u="sng" dirty="0">
                <a:solidFill>
                  <a:schemeClr val="hlink"/>
                </a:solidFill>
                <a:hlinkClick r:id="rId3"/>
              </a:rPr>
              <a:t>https://github.com/OpenChain-Project/License-Compliance-Specification/blob/master/ISO-5230-2020/en/ISO-5230-2020.md</a:t>
            </a:r>
            <a:r>
              <a:rPr lang="en-US" dirty="0"/>
              <a:t> </a:t>
            </a:r>
            <a:endParaRPr dirty="0"/>
          </a:p>
          <a:p>
            <a:pPr marL="457200" lvl="0" indent="-325755" algn="l" rtl="0">
              <a:spcBef>
                <a:spcPts val="0"/>
              </a:spcBef>
              <a:spcAft>
                <a:spcPts val="0"/>
              </a:spcAft>
              <a:buSzPct val="100000"/>
              <a:buChar char="●"/>
            </a:pPr>
            <a:r>
              <a:rPr lang="en-US" dirty="0"/>
              <a:t>Current Next Generation Draft (pre-public comments period):</a:t>
            </a:r>
            <a:endParaRPr dirty="0"/>
          </a:p>
          <a:p>
            <a:pPr marL="914400" lvl="1" indent="-325755" algn="l" rtl="0">
              <a:spcBef>
                <a:spcPts val="0"/>
              </a:spcBef>
              <a:spcAft>
                <a:spcPts val="0"/>
              </a:spcAft>
              <a:buSzPct val="128571"/>
              <a:buChar char="○"/>
            </a:pPr>
            <a:r>
              <a:rPr lang="en-US" u="sng" dirty="0">
                <a:solidFill>
                  <a:schemeClr val="hlink"/>
                </a:solidFill>
                <a:hlinkClick r:id="rId4"/>
              </a:rPr>
              <a:t>https://github.com/OpenChain-Project/License-Compliance-Specification/blob/master/3.0/en/openchain-license-compliance-3.0.md</a:t>
            </a:r>
            <a:r>
              <a:rPr lang="en-US" dirty="0"/>
              <a:t> </a:t>
            </a:r>
            <a:endParaRPr dirty="0"/>
          </a:p>
          <a:p>
            <a:pPr marL="457200" lvl="0" indent="-325755" algn="l" rtl="0">
              <a:spcBef>
                <a:spcPts val="0"/>
              </a:spcBef>
              <a:spcAft>
                <a:spcPts val="0"/>
              </a:spcAft>
              <a:buSzPct val="100000"/>
              <a:buChar char="●"/>
            </a:pPr>
            <a:r>
              <a:rPr lang="en-US" dirty="0"/>
              <a:t>All open issues have been closed by the Specification Work Group</a:t>
            </a:r>
            <a:endParaRPr dirty="0"/>
          </a:p>
          <a:p>
            <a:pPr marL="914400" lvl="1" indent="-304165" algn="l" rtl="0">
              <a:spcBef>
                <a:spcPts val="0"/>
              </a:spcBef>
              <a:spcAft>
                <a:spcPts val="0"/>
              </a:spcAft>
              <a:buSzPct val="100000"/>
              <a:buChar char="○"/>
            </a:pPr>
            <a:r>
              <a:rPr lang="en-US" u="sng" dirty="0">
                <a:solidFill>
                  <a:schemeClr val="hlink"/>
                </a:solidFill>
                <a:hlinkClick r:id="rId5"/>
              </a:rPr>
              <a:t>https://github.com/OpenChain-Project/License-Compliance-Specification/issues?q=is%3Aissue+is%3Aclosed</a:t>
            </a:r>
            <a:r>
              <a:rPr lang="en-US" dirty="0"/>
              <a:t> </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en-US" dirty="0"/>
              <a:t>Next:</a:t>
            </a:r>
            <a:endParaRPr dirty="0"/>
          </a:p>
          <a:p>
            <a:pPr marL="457200" lvl="0" indent="-325755" algn="l" rtl="0">
              <a:lnSpc>
                <a:spcPct val="115000"/>
              </a:lnSpc>
              <a:spcBef>
                <a:spcPts val="0"/>
              </a:spcBef>
              <a:spcAft>
                <a:spcPts val="0"/>
              </a:spcAft>
              <a:buSzPct val="100000"/>
              <a:buChar char="●"/>
            </a:pPr>
            <a:r>
              <a:rPr lang="en-US" dirty="0"/>
              <a:t>The six month comment period and three month freeze period have been completed. It is up to the Steering Committee to decide if we proceed with the changes, and on what timescale.</a:t>
            </a:r>
            <a:endParaRPr dirty="0"/>
          </a:p>
        </p:txBody>
      </p:sp>
    </p:spTree>
    <p:extLst>
      <p:ext uri="{BB962C8B-B14F-4D97-AF65-F5344CB8AC3E}">
        <p14:creationId xmlns:p14="http://schemas.microsoft.com/office/powerpoint/2010/main" val="1918175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1">
          <a:extLst>
            <a:ext uri="{FF2B5EF4-FFF2-40B4-BE49-F238E27FC236}">
              <a16:creationId xmlns:a16="http://schemas.microsoft.com/office/drawing/2014/main" id="{6A45B41F-7A02-84F9-7E94-B6853A427FB4}"/>
            </a:ext>
          </a:extLst>
        </p:cNvPr>
        <p:cNvGrpSpPr/>
        <p:nvPr/>
      </p:nvGrpSpPr>
      <p:grpSpPr>
        <a:xfrm>
          <a:off x="0" y="0"/>
          <a:ext cx="0" cy="0"/>
          <a:chOff x="0" y="0"/>
          <a:chExt cx="0" cy="0"/>
        </a:xfrm>
      </p:grpSpPr>
      <p:sp>
        <p:nvSpPr>
          <p:cNvPr id="592" name="Google Shape;592;g2e7fc370c5f_0_55">
            <a:extLst>
              <a:ext uri="{FF2B5EF4-FFF2-40B4-BE49-F238E27FC236}">
                <a16:creationId xmlns:a16="http://schemas.microsoft.com/office/drawing/2014/main" id="{43B766C3-B9C7-27FD-0A3B-0F41140A302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Suggestion #1 for ISO/IEC 5230:2020</a:t>
            </a:r>
            <a:endParaRPr dirty="0">
              <a:solidFill>
                <a:schemeClr val="tx1"/>
              </a:solidFill>
            </a:endParaRPr>
          </a:p>
        </p:txBody>
      </p:sp>
      <p:sp>
        <p:nvSpPr>
          <p:cNvPr id="593" name="Google Shape;593;g2e7fc370c5f_0_55">
            <a:extLst>
              <a:ext uri="{FF2B5EF4-FFF2-40B4-BE49-F238E27FC236}">
                <a16:creationId xmlns:a16="http://schemas.microsoft.com/office/drawing/2014/main" id="{31D839CB-2D62-A0B7-CC84-54F57F79F7C2}"/>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594" name="Google Shape;594;g2e7fc370c5f_0_55">
            <a:extLst>
              <a:ext uri="{FF2B5EF4-FFF2-40B4-BE49-F238E27FC236}">
                <a16:creationId xmlns:a16="http://schemas.microsoft.com/office/drawing/2014/main" id="{3A37DF55-4299-4061-BAF4-FC57A551723A}"/>
              </a:ext>
            </a:extLst>
          </p:cNvPr>
          <p:cNvPicPr preferRelativeResize="0"/>
          <p:nvPr/>
        </p:nvPicPr>
        <p:blipFill>
          <a:blip r:embed="rId3">
            <a:alphaModFix/>
          </a:blip>
          <a:stretch>
            <a:fillRect/>
          </a:stretch>
        </p:blipFill>
        <p:spPr>
          <a:xfrm>
            <a:off x="348424" y="1017800"/>
            <a:ext cx="3022426" cy="2829075"/>
          </a:xfrm>
          <a:prstGeom prst="rect">
            <a:avLst/>
          </a:prstGeom>
          <a:noFill/>
          <a:ln>
            <a:noFill/>
          </a:ln>
        </p:spPr>
      </p:pic>
      <p:pic>
        <p:nvPicPr>
          <p:cNvPr id="595" name="Google Shape;595;g2e7fc370c5f_0_55">
            <a:extLst>
              <a:ext uri="{FF2B5EF4-FFF2-40B4-BE49-F238E27FC236}">
                <a16:creationId xmlns:a16="http://schemas.microsoft.com/office/drawing/2014/main" id="{74CE0837-AFE7-2F5A-B601-91406D162C95}"/>
              </a:ext>
            </a:extLst>
          </p:cNvPr>
          <p:cNvPicPr preferRelativeResize="0"/>
          <p:nvPr/>
        </p:nvPicPr>
        <p:blipFill>
          <a:blip r:embed="rId4">
            <a:alphaModFix/>
          </a:blip>
          <a:stretch>
            <a:fillRect/>
          </a:stretch>
        </p:blipFill>
        <p:spPr>
          <a:xfrm>
            <a:off x="4389451" y="1684175"/>
            <a:ext cx="3284225" cy="3016785"/>
          </a:xfrm>
          <a:prstGeom prst="rect">
            <a:avLst/>
          </a:prstGeom>
          <a:noFill/>
          <a:ln>
            <a:noFill/>
          </a:ln>
        </p:spPr>
      </p:pic>
    </p:spTree>
    <p:extLst>
      <p:ext uri="{BB962C8B-B14F-4D97-AF65-F5344CB8AC3E}">
        <p14:creationId xmlns:p14="http://schemas.microsoft.com/office/powerpoint/2010/main" val="1905105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9">
          <a:extLst>
            <a:ext uri="{FF2B5EF4-FFF2-40B4-BE49-F238E27FC236}">
              <a16:creationId xmlns:a16="http://schemas.microsoft.com/office/drawing/2014/main" id="{D1DF4C2D-7227-ADAF-6775-76E02187AC7D}"/>
            </a:ext>
          </a:extLst>
        </p:cNvPr>
        <p:cNvGrpSpPr/>
        <p:nvPr/>
      </p:nvGrpSpPr>
      <p:grpSpPr>
        <a:xfrm>
          <a:off x="0" y="0"/>
          <a:ext cx="0" cy="0"/>
          <a:chOff x="0" y="0"/>
          <a:chExt cx="0" cy="0"/>
        </a:xfrm>
      </p:grpSpPr>
      <p:sp>
        <p:nvSpPr>
          <p:cNvPr id="600" name="Google Shape;600;g2e7fc370c5f_0_64">
            <a:extLst>
              <a:ext uri="{FF2B5EF4-FFF2-40B4-BE49-F238E27FC236}">
                <a16:creationId xmlns:a16="http://schemas.microsoft.com/office/drawing/2014/main" id="{1B93B24A-B73A-DD30-F419-A4F35DBFE3E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Suggestion #2 for ISO/IEC 5230:2020</a:t>
            </a:r>
            <a:endParaRPr dirty="0">
              <a:solidFill>
                <a:schemeClr val="tx1"/>
              </a:solidFill>
            </a:endParaRPr>
          </a:p>
        </p:txBody>
      </p:sp>
      <p:sp>
        <p:nvSpPr>
          <p:cNvPr id="601" name="Google Shape;601;g2e7fc370c5f_0_64">
            <a:extLst>
              <a:ext uri="{FF2B5EF4-FFF2-40B4-BE49-F238E27FC236}">
                <a16:creationId xmlns:a16="http://schemas.microsoft.com/office/drawing/2014/main" id="{BC823C87-8782-A573-2FCE-B4A968C72088}"/>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02" name="Google Shape;602;g2e7fc370c5f_0_64">
            <a:extLst>
              <a:ext uri="{FF2B5EF4-FFF2-40B4-BE49-F238E27FC236}">
                <a16:creationId xmlns:a16="http://schemas.microsoft.com/office/drawing/2014/main" id="{E194D874-E05A-9ABE-57F6-D37077BAC503}"/>
              </a:ext>
            </a:extLst>
          </p:cNvPr>
          <p:cNvPicPr preferRelativeResize="0"/>
          <p:nvPr/>
        </p:nvPicPr>
        <p:blipFill>
          <a:blip r:embed="rId3">
            <a:alphaModFix/>
          </a:blip>
          <a:stretch>
            <a:fillRect/>
          </a:stretch>
        </p:blipFill>
        <p:spPr>
          <a:xfrm>
            <a:off x="311701" y="1744672"/>
            <a:ext cx="5922924" cy="644950"/>
          </a:xfrm>
          <a:prstGeom prst="rect">
            <a:avLst/>
          </a:prstGeom>
          <a:noFill/>
          <a:ln>
            <a:noFill/>
          </a:ln>
        </p:spPr>
      </p:pic>
      <p:pic>
        <p:nvPicPr>
          <p:cNvPr id="6" name="Picture 5" descr="A black background with white text&#10;&#10;AI-generated content may be incorrect.">
            <a:extLst>
              <a:ext uri="{FF2B5EF4-FFF2-40B4-BE49-F238E27FC236}">
                <a16:creationId xmlns:a16="http://schemas.microsoft.com/office/drawing/2014/main" id="{6D042063-6A25-CAFC-C7B7-E3C3757FA4F8}"/>
              </a:ext>
            </a:extLst>
          </p:cNvPr>
          <p:cNvPicPr>
            <a:picLocks noChangeAspect="1"/>
          </p:cNvPicPr>
          <p:nvPr/>
        </p:nvPicPr>
        <p:blipFill>
          <a:blip r:embed="rId4"/>
          <a:stretch>
            <a:fillRect/>
          </a:stretch>
        </p:blipFill>
        <p:spPr>
          <a:xfrm>
            <a:off x="3463651" y="3482264"/>
            <a:ext cx="5541948" cy="700356"/>
          </a:xfrm>
          <a:prstGeom prst="rect">
            <a:avLst/>
          </a:prstGeom>
        </p:spPr>
      </p:pic>
    </p:spTree>
    <p:extLst>
      <p:ext uri="{BB962C8B-B14F-4D97-AF65-F5344CB8AC3E}">
        <p14:creationId xmlns:p14="http://schemas.microsoft.com/office/powerpoint/2010/main" val="2295610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1">
          <a:extLst>
            <a:ext uri="{FF2B5EF4-FFF2-40B4-BE49-F238E27FC236}">
              <a16:creationId xmlns:a16="http://schemas.microsoft.com/office/drawing/2014/main" id="{709AF15C-93EE-C2BF-5CE6-513BA1C4E5AA}"/>
            </a:ext>
          </a:extLst>
        </p:cNvPr>
        <p:cNvGrpSpPr/>
        <p:nvPr/>
      </p:nvGrpSpPr>
      <p:grpSpPr>
        <a:xfrm>
          <a:off x="0" y="0"/>
          <a:ext cx="0" cy="0"/>
          <a:chOff x="0" y="0"/>
          <a:chExt cx="0" cy="0"/>
        </a:xfrm>
      </p:grpSpPr>
      <p:sp>
        <p:nvSpPr>
          <p:cNvPr id="612" name="Google Shape;612;g2e7fc370c5f_0_73">
            <a:extLst>
              <a:ext uri="{FF2B5EF4-FFF2-40B4-BE49-F238E27FC236}">
                <a16:creationId xmlns:a16="http://schemas.microsoft.com/office/drawing/2014/main" id="{941E7C44-B971-9B34-ABD2-6C5FF3D974B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Suggestion #3 for ISO/IEC 5230:2020</a:t>
            </a:r>
            <a:endParaRPr sz="2400" dirty="0">
              <a:solidFill>
                <a:schemeClr val="tx1"/>
              </a:solidFill>
            </a:endParaRPr>
          </a:p>
        </p:txBody>
      </p:sp>
      <p:sp>
        <p:nvSpPr>
          <p:cNvPr id="613" name="Google Shape;613;g2e7fc370c5f_0_73">
            <a:extLst>
              <a:ext uri="{FF2B5EF4-FFF2-40B4-BE49-F238E27FC236}">
                <a16:creationId xmlns:a16="http://schemas.microsoft.com/office/drawing/2014/main" id="{7D304562-5B39-B2C5-35C3-8207D33897A6}"/>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14" name="Google Shape;614;g2e7fc370c5f_0_73">
            <a:extLst>
              <a:ext uri="{FF2B5EF4-FFF2-40B4-BE49-F238E27FC236}">
                <a16:creationId xmlns:a16="http://schemas.microsoft.com/office/drawing/2014/main" id="{8C1F9152-00AA-3F05-01D3-33343E5F1AA0}"/>
              </a:ext>
            </a:extLst>
          </p:cNvPr>
          <p:cNvPicPr preferRelativeResize="0"/>
          <p:nvPr/>
        </p:nvPicPr>
        <p:blipFill>
          <a:blip r:embed="rId3">
            <a:alphaModFix/>
          </a:blip>
          <a:stretch>
            <a:fillRect/>
          </a:stretch>
        </p:blipFill>
        <p:spPr>
          <a:xfrm>
            <a:off x="199426" y="1712599"/>
            <a:ext cx="6056724" cy="739350"/>
          </a:xfrm>
          <a:prstGeom prst="rect">
            <a:avLst/>
          </a:prstGeom>
          <a:noFill/>
          <a:ln>
            <a:noFill/>
          </a:ln>
        </p:spPr>
      </p:pic>
      <p:pic>
        <p:nvPicPr>
          <p:cNvPr id="615" name="Google Shape;615;g2e7fc370c5f_0_73">
            <a:extLst>
              <a:ext uri="{FF2B5EF4-FFF2-40B4-BE49-F238E27FC236}">
                <a16:creationId xmlns:a16="http://schemas.microsoft.com/office/drawing/2014/main" id="{18722B49-A643-8F3D-9DFD-2DAE2EBE09F8}"/>
              </a:ext>
            </a:extLst>
          </p:cNvPr>
          <p:cNvPicPr preferRelativeResize="0"/>
          <p:nvPr/>
        </p:nvPicPr>
        <p:blipFill>
          <a:blip r:embed="rId4">
            <a:alphaModFix/>
          </a:blip>
          <a:stretch>
            <a:fillRect/>
          </a:stretch>
        </p:blipFill>
        <p:spPr>
          <a:xfrm>
            <a:off x="2892175" y="3316625"/>
            <a:ext cx="6178601" cy="1004625"/>
          </a:xfrm>
          <a:prstGeom prst="rect">
            <a:avLst/>
          </a:prstGeom>
          <a:noFill/>
          <a:ln>
            <a:noFill/>
          </a:ln>
        </p:spPr>
      </p:pic>
    </p:spTree>
    <p:extLst>
      <p:ext uri="{BB962C8B-B14F-4D97-AF65-F5344CB8AC3E}">
        <p14:creationId xmlns:p14="http://schemas.microsoft.com/office/powerpoint/2010/main" val="3484309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9">
          <a:extLst>
            <a:ext uri="{FF2B5EF4-FFF2-40B4-BE49-F238E27FC236}">
              <a16:creationId xmlns:a16="http://schemas.microsoft.com/office/drawing/2014/main" id="{3102AE38-60EE-8C89-CFCC-03E2BFF09035}"/>
            </a:ext>
          </a:extLst>
        </p:cNvPr>
        <p:cNvGrpSpPr/>
        <p:nvPr/>
      </p:nvGrpSpPr>
      <p:grpSpPr>
        <a:xfrm>
          <a:off x="0" y="0"/>
          <a:ext cx="0" cy="0"/>
          <a:chOff x="0" y="0"/>
          <a:chExt cx="0" cy="0"/>
        </a:xfrm>
      </p:grpSpPr>
      <p:sp>
        <p:nvSpPr>
          <p:cNvPr id="620" name="Google Shape;620;g2e7fc370c5f_0_82">
            <a:extLst>
              <a:ext uri="{FF2B5EF4-FFF2-40B4-BE49-F238E27FC236}">
                <a16:creationId xmlns:a16="http://schemas.microsoft.com/office/drawing/2014/main" id="{C2436FED-46B0-52C7-1035-944169A0814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Suggestion #4 ISO/IEC 5230:2020</a:t>
            </a:r>
            <a:endParaRPr sz="2400" dirty="0">
              <a:solidFill>
                <a:schemeClr val="tx1"/>
              </a:solidFill>
            </a:endParaRPr>
          </a:p>
        </p:txBody>
      </p:sp>
      <p:pic>
        <p:nvPicPr>
          <p:cNvPr id="621" name="Google Shape;621;g2e7fc370c5f_0_82">
            <a:extLst>
              <a:ext uri="{FF2B5EF4-FFF2-40B4-BE49-F238E27FC236}">
                <a16:creationId xmlns:a16="http://schemas.microsoft.com/office/drawing/2014/main" id="{E7735D63-5AAF-4B9E-C57C-95C373C5109E}"/>
              </a:ext>
            </a:extLst>
          </p:cNvPr>
          <p:cNvPicPr preferRelativeResize="0"/>
          <p:nvPr/>
        </p:nvPicPr>
        <p:blipFill>
          <a:blip r:embed="rId3">
            <a:alphaModFix/>
          </a:blip>
          <a:stretch>
            <a:fillRect/>
          </a:stretch>
        </p:blipFill>
        <p:spPr>
          <a:xfrm>
            <a:off x="358954" y="960975"/>
            <a:ext cx="4711547" cy="1927869"/>
          </a:xfrm>
          <a:prstGeom prst="rect">
            <a:avLst/>
          </a:prstGeom>
          <a:noFill/>
          <a:ln>
            <a:noFill/>
          </a:ln>
        </p:spPr>
      </p:pic>
      <p:pic>
        <p:nvPicPr>
          <p:cNvPr id="622" name="Google Shape;622;g2e7fc370c5f_0_82">
            <a:extLst>
              <a:ext uri="{FF2B5EF4-FFF2-40B4-BE49-F238E27FC236}">
                <a16:creationId xmlns:a16="http://schemas.microsoft.com/office/drawing/2014/main" id="{5C25DA3B-F3D6-8AAA-D7B6-3B5C45FECBD8}"/>
              </a:ext>
            </a:extLst>
          </p:cNvPr>
          <p:cNvPicPr preferRelativeResize="0"/>
          <p:nvPr/>
        </p:nvPicPr>
        <p:blipFill>
          <a:blip r:embed="rId4">
            <a:alphaModFix/>
          </a:blip>
          <a:stretch>
            <a:fillRect/>
          </a:stretch>
        </p:blipFill>
        <p:spPr>
          <a:xfrm>
            <a:off x="4225804" y="3087744"/>
            <a:ext cx="4496968" cy="1949857"/>
          </a:xfrm>
          <a:prstGeom prst="rect">
            <a:avLst/>
          </a:prstGeom>
          <a:noFill/>
          <a:ln>
            <a:noFill/>
          </a:ln>
        </p:spPr>
      </p:pic>
      <p:sp>
        <p:nvSpPr>
          <p:cNvPr id="623" name="Google Shape;623;g2e7fc370c5f_0_82">
            <a:extLst>
              <a:ext uri="{FF2B5EF4-FFF2-40B4-BE49-F238E27FC236}">
                <a16:creationId xmlns:a16="http://schemas.microsoft.com/office/drawing/2014/main" id="{74335AC0-E1B1-5978-410E-1A8E4EFB400E}"/>
              </a:ext>
            </a:extLst>
          </p:cNvPr>
          <p:cNvSpPr/>
          <p:nvPr/>
        </p:nvSpPr>
        <p:spPr>
          <a:xfrm rot="-3152168">
            <a:off x="3864686" y="286244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spTree>
    <p:extLst>
      <p:ext uri="{BB962C8B-B14F-4D97-AF65-F5344CB8AC3E}">
        <p14:creationId xmlns:p14="http://schemas.microsoft.com/office/powerpoint/2010/main" val="3478140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3F77901D-08C5-3AFF-6931-863C53BDEB68}"/>
            </a:ext>
          </a:extLst>
        </p:cNvPr>
        <p:cNvGrpSpPr/>
        <p:nvPr/>
      </p:nvGrpSpPr>
      <p:grpSpPr>
        <a:xfrm>
          <a:off x="0" y="0"/>
          <a:ext cx="0" cy="0"/>
          <a:chOff x="0" y="0"/>
          <a:chExt cx="0" cy="0"/>
        </a:xfrm>
      </p:grpSpPr>
      <p:sp>
        <p:nvSpPr>
          <p:cNvPr id="628" name="Google Shape;628;g2e7fc370c5f_0_91">
            <a:extLst>
              <a:ext uri="{FF2B5EF4-FFF2-40B4-BE49-F238E27FC236}">
                <a16:creationId xmlns:a16="http://schemas.microsoft.com/office/drawing/2014/main" id="{3B9BB048-C571-E0C3-A47F-B26D522A206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Suggestion #5 for ISO/IEC 5230:2020</a:t>
            </a:r>
            <a:endParaRPr sz="2400" dirty="0">
              <a:solidFill>
                <a:schemeClr val="tx1"/>
              </a:solidFill>
            </a:endParaRPr>
          </a:p>
        </p:txBody>
      </p:sp>
      <p:sp>
        <p:nvSpPr>
          <p:cNvPr id="629" name="Google Shape;629;g2e7fc370c5f_0_91">
            <a:extLst>
              <a:ext uri="{FF2B5EF4-FFF2-40B4-BE49-F238E27FC236}">
                <a16:creationId xmlns:a16="http://schemas.microsoft.com/office/drawing/2014/main" id="{7A41BEEB-6C43-D55C-A917-3197117976C7}"/>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30" name="Google Shape;630;g2e7fc370c5f_0_91">
            <a:extLst>
              <a:ext uri="{FF2B5EF4-FFF2-40B4-BE49-F238E27FC236}">
                <a16:creationId xmlns:a16="http://schemas.microsoft.com/office/drawing/2014/main" id="{2BB2E719-D191-2313-BFF2-597B370AC492}"/>
              </a:ext>
            </a:extLst>
          </p:cNvPr>
          <p:cNvPicPr preferRelativeResize="0"/>
          <p:nvPr/>
        </p:nvPicPr>
        <p:blipFill>
          <a:blip r:embed="rId3">
            <a:alphaModFix/>
          </a:blip>
          <a:stretch>
            <a:fillRect/>
          </a:stretch>
        </p:blipFill>
        <p:spPr>
          <a:xfrm>
            <a:off x="276400" y="1591824"/>
            <a:ext cx="6201876" cy="754025"/>
          </a:xfrm>
          <a:prstGeom prst="rect">
            <a:avLst/>
          </a:prstGeom>
          <a:noFill/>
          <a:ln>
            <a:noFill/>
          </a:ln>
        </p:spPr>
      </p:pic>
      <p:pic>
        <p:nvPicPr>
          <p:cNvPr id="631" name="Google Shape;631;g2e7fc370c5f_0_91">
            <a:extLst>
              <a:ext uri="{FF2B5EF4-FFF2-40B4-BE49-F238E27FC236}">
                <a16:creationId xmlns:a16="http://schemas.microsoft.com/office/drawing/2014/main" id="{C7C6F563-E2A9-2A2B-A9CB-6CD4AB61ABFA}"/>
              </a:ext>
            </a:extLst>
          </p:cNvPr>
          <p:cNvPicPr preferRelativeResize="0"/>
          <p:nvPr/>
        </p:nvPicPr>
        <p:blipFill>
          <a:blip r:embed="rId4">
            <a:alphaModFix/>
          </a:blip>
          <a:stretch>
            <a:fillRect/>
          </a:stretch>
        </p:blipFill>
        <p:spPr>
          <a:xfrm>
            <a:off x="2707000" y="3526059"/>
            <a:ext cx="6201876" cy="608666"/>
          </a:xfrm>
          <a:prstGeom prst="rect">
            <a:avLst/>
          </a:prstGeom>
          <a:noFill/>
          <a:ln>
            <a:noFill/>
          </a:ln>
        </p:spPr>
      </p:pic>
    </p:spTree>
    <p:extLst>
      <p:ext uri="{BB962C8B-B14F-4D97-AF65-F5344CB8AC3E}">
        <p14:creationId xmlns:p14="http://schemas.microsoft.com/office/powerpoint/2010/main" val="1154599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5">
          <a:extLst>
            <a:ext uri="{FF2B5EF4-FFF2-40B4-BE49-F238E27FC236}">
              <a16:creationId xmlns:a16="http://schemas.microsoft.com/office/drawing/2014/main" id="{4A6A0A08-55E6-FCC5-F4FD-4C37E4CEE3B8}"/>
            </a:ext>
          </a:extLst>
        </p:cNvPr>
        <p:cNvGrpSpPr/>
        <p:nvPr/>
      </p:nvGrpSpPr>
      <p:grpSpPr>
        <a:xfrm>
          <a:off x="0" y="0"/>
          <a:ext cx="0" cy="0"/>
          <a:chOff x="0" y="0"/>
          <a:chExt cx="0" cy="0"/>
        </a:xfrm>
      </p:grpSpPr>
      <p:sp>
        <p:nvSpPr>
          <p:cNvPr id="636" name="Google Shape;636;p59">
            <a:extLst>
              <a:ext uri="{FF2B5EF4-FFF2-40B4-BE49-F238E27FC236}">
                <a16:creationId xmlns:a16="http://schemas.microsoft.com/office/drawing/2014/main" id="{89414A43-DBAF-728D-B30F-7D62F537CD30}"/>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Review of suggested changes to ISO/IEC 18974</a:t>
            </a:r>
            <a:endParaRPr dirty="0">
              <a:solidFill>
                <a:schemeClr val="tx1"/>
              </a:solidFill>
            </a:endParaRPr>
          </a:p>
        </p:txBody>
      </p:sp>
      <p:sp>
        <p:nvSpPr>
          <p:cNvPr id="637" name="Google Shape;637;p59">
            <a:extLst>
              <a:ext uri="{FF2B5EF4-FFF2-40B4-BE49-F238E27FC236}">
                <a16:creationId xmlns:a16="http://schemas.microsoft.com/office/drawing/2014/main" id="{C567731F-EC0A-BB2D-5FA5-1DADC8DB398A}"/>
              </a:ext>
            </a:extLst>
          </p:cNvPr>
          <p:cNvSpPr txBox="1">
            <a:spLocks noGrp="1"/>
          </p:cNvSpPr>
          <p:nvPr>
            <p:ph type="body" idx="1"/>
          </p:nvPr>
        </p:nvSpPr>
        <p:spPr>
          <a:prstGeom prst="rect">
            <a:avLst/>
          </a:prstGeom>
          <a:noFill/>
          <a:ln>
            <a:noFill/>
          </a:ln>
        </p:spPr>
        <p:txBody>
          <a:bodyPr spcFirstLastPara="1" wrap="square" lIns="91425" tIns="91425" rIns="91425" bIns="91425" anchor="t" anchorCtr="0">
            <a:normAutofit fontScale="92500" lnSpcReduction="20000"/>
          </a:bodyPr>
          <a:lstStyle/>
          <a:p>
            <a:pPr marL="457200" lvl="0" indent="-325755" algn="l" rtl="0">
              <a:lnSpc>
                <a:spcPct val="115000"/>
              </a:lnSpc>
              <a:spcBef>
                <a:spcPts val="0"/>
              </a:spcBef>
              <a:spcAft>
                <a:spcPts val="0"/>
              </a:spcAft>
              <a:buSzPct val="100000"/>
              <a:buChar char="●"/>
            </a:pPr>
            <a:r>
              <a:rPr lang="en-US" dirty="0"/>
              <a:t>Current ISO standard:</a:t>
            </a:r>
            <a:endParaRPr dirty="0"/>
          </a:p>
          <a:p>
            <a:pPr marL="914400" lvl="1" indent="-304165" algn="l" rtl="0">
              <a:lnSpc>
                <a:spcPct val="115000"/>
              </a:lnSpc>
              <a:spcBef>
                <a:spcPts val="0"/>
              </a:spcBef>
              <a:spcAft>
                <a:spcPts val="0"/>
              </a:spcAft>
              <a:buSzPct val="100000"/>
              <a:buChar char="○"/>
            </a:pPr>
            <a:r>
              <a:rPr lang="en-US" u="sng" dirty="0">
                <a:solidFill>
                  <a:schemeClr val="hlink"/>
                </a:solidFill>
                <a:hlinkClick r:id="rId3"/>
              </a:rPr>
              <a:t>https://github.com/OpenChain-Project/Security-Assurance-Specification/blob/main/Security-Assurance-Specification/ISO-18974/en/ISO-18974.md</a:t>
            </a:r>
            <a:r>
              <a:rPr lang="en-US" dirty="0"/>
              <a:t> </a:t>
            </a:r>
            <a:endParaRPr dirty="0"/>
          </a:p>
          <a:p>
            <a:pPr marL="457200" lvl="0" indent="-325755" algn="l" rtl="0">
              <a:lnSpc>
                <a:spcPct val="115000"/>
              </a:lnSpc>
              <a:spcBef>
                <a:spcPts val="0"/>
              </a:spcBef>
              <a:spcAft>
                <a:spcPts val="0"/>
              </a:spcAft>
              <a:buSzPct val="100000"/>
              <a:buChar char="●"/>
            </a:pPr>
            <a:r>
              <a:rPr lang="en-US" dirty="0"/>
              <a:t>Current Next Generation Draft (pre-public comments period):</a:t>
            </a:r>
            <a:endParaRPr dirty="0"/>
          </a:p>
          <a:p>
            <a:pPr marL="914400" lvl="1" indent="-325755" algn="l" rtl="0">
              <a:lnSpc>
                <a:spcPct val="115000"/>
              </a:lnSpc>
              <a:spcBef>
                <a:spcPts val="0"/>
              </a:spcBef>
              <a:spcAft>
                <a:spcPts val="0"/>
              </a:spcAft>
              <a:buSzPct val="128571"/>
              <a:buChar char="○"/>
            </a:pPr>
            <a:r>
              <a:rPr lang="en-US" u="sng" dirty="0">
                <a:solidFill>
                  <a:schemeClr val="hlink"/>
                </a:solidFill>
                <a:hlinkClick r:id="rId4"/>
              </a:rPr>
              <a:t>https://github.com/OpenChain-Project/Security-Assurance-Specification/blob/main/Security-Assurance-Specification/2.0/en/openchain-security-specification-2.0.md</a:t>
            </a:r>
            <a:r>
              <a:rPr lang="en-US" dirty="0"/>
              <a:t> </a:t>
            </a:r>
            <a:endParaRPr dirty="0"/>
          </a:p>
          <a:p>
            <a:pPr marL="457200" lvl="0" indent="-325755" algn="l" rtl="0">
              <a:spcBef>
                <a:spcPts val="0"/>
              </a:spcBef>
              <a:spcAft>
                <a:spcPts val="0"/>
              </a:spcAft>
              <a:buSzPct val="100000"/>
              <a:buChar char="●"/>
            </a:pPr>
            <a:r>
              <a:rPr lang="en-US" dirty="0"/>
              <a:t>All open issues have been closed by the Specification Work Group</a:t>
            </a:r>
            <a:endParaRPr dirty="0"/>
          </a:p>
          <a:p>
            <a:pPr marL="914400" lvl="1" indent="-304165" algn="l" rtl="0">
              <a:spcBef>
                <a:spcPts val="0"/>
              </a:spcBef>
              <a:spcAft>
                <a:spcPts val="0"/>
              </a:spcAft>
              <a:buSzPct val="100000"/>
              <a:buChar char="○"/>
            </a:pPr>
            <a:r>
              <a:rPr lang="en-US" u="sng" dirty="0">
                <a:solidFill>
                  <a:schemeClr val="hlink"/>
                </a:solidFill>
                <a:hlinkClick r:id="rId5"/>
              </a:rPr>
              <a:t>https://github.com/OpenChain-Project/Security-Assurance-Specification/issues?q=is%3Aissue+is%3Aclosed</a:t>
            </a:r>
            <a:r>
              <a:rPr lang="en-US"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Next:</a:t>
            </a:r>
            <a:endParaRPr dirty="0"/>
          </a:p>
          <a:p>
            <a:pPr lvl="0" indent="-325755">
              <a:buSzPct val="100000"/>
            </a:pPr>
            <a:r>
              <a:rPr lang="en-US" dirty="0"/>
              <a:t>The six month comment period and three month freeze period have been completed. It is up to the Steering Committee to decide if we proceed with the changes, and on what timescale.</a:t>
            </a:r>
          </a:p>
        </p:txBody>
      </p:sp>
    </p:spTree>
    <p:extLst>
      <p:ext uri="{BB962C8B-B14F-4D97-AF65-F5344CB8AC3E}">
        <p14:creationId xmlns:p14="http://schemas.microsoft.com/office/powerpoint/2010/main" val="518984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Agenda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342900">
              <a:spcAft>
                <a:spcPts val="1200"/>
              </a:spcAft>
              <a:buSzPct val="100000"/>
              <a:buFont typeface="+mj-lt"/>
              <a:buAutoNum type="arabicPeriod"/>
            </a:pPr>
            <a:r>
              <a:rPr lang="en-US" dirty="0"/>
              <a:t>Project News</a:t>
            </a:r>
          </a:p>
          <a:p>
            <a:pPr marL="342900">
              <a:spcAft>
                <a:spcPts val="1200"/>
              </a:spcAft>
              <a:buSzPct val="100000"/>
              <a:buFont typeface="+mj-lt"/>
              <a:buAutoNum type="arabicPeriod"/>
            </a:pPr>
            <a:r>
              <a:rPr lang="en-US" dirty="0"/>
              <a:t>The OpenChain Steering Committee Meeting</a:t>
            </a:r>
          </a:p>
        </p:txBody>
      </p:sp>
    </p:spTree>
    <p:extLst>
      <p:ext uri="{BB962C8B-B14F-4D97-AF65-F5344CB8AC3E}">
        <p14:creationId xmlns:p14="http://schemas.microsoft.com/office/powerpoint/2010/main" val="3487969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1">
          <a:extLst>
            <a:ext uri="{FF2B5EF4-FFF2-40B4-BE49-F238E27FC236}">
              <a16:creationId xmlns:a16="http://schemas.microsoft.com/office/drawing/2014/main" id="{BA4A318C-1123-87B3-358F-E161950C4E38}"/>
            </a:ext>
          </a:extLst>
        </p:cNvPr>
        <p:cNvGrpSpPr/>
        <p:nvPr/>
      </p:nvGrpSpPr>
      <p:grpSpPr>
        <a:xfrm>
          <a:off x="0" y="0"/>
          <a:ext cx="0" cy="0"/>
          <a:chOff x="0" y="0"/>
          <a:chExt cx="0" cy="0"/>
        </a:xfrm>
      </p:grpSpPr>
      <p:sp>
        <p:nvSpPr>
          <p:cNvPr id="642" name="Google Shape;642;g2e7fc370c5f_0_6">
            <a:extLst>
              <a:ext uri="{FF2B5EF4-FFF2-40B4-BE49-F238E27FC236}">
                <a16:creationId xmlns:a16="http://schemas.microsoft.com/office/drawing/2014/main" id="{C355CE8C-C510-4C88-E986-E43CBA4A0E4C}"/>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Suggestion #1 for ISO/IEC 18974:2023</a:t>
            </a:r>
            <a:endParaRPr dirty="0">
              <a:solidFill>
                <a:schemeClr val="tx1"/>
              </a:solidFill>
            </a:endParaRPr>
          </a:p>
        </p:txBody>
      </p:sp>
      <p:pic>
        <p:nvPicPr>
          <p:cNvPr id="643" name="Google Shape;643;g2e7fc370c5f_0_6">
            <a:extLst>
              <a:ext uri="{FF2B5EF4-FFF2-40B4-BE49-F238E27FC236}">
                <a16:creationId xmlns:a16="http://schemas.microsoft.com/office/drawing/2014/main" id="{36775F56-D22E-560A-A1F7-865EF18E9545}"/>
              </a:ext>
            </a:extLst>
          </p:cNvPr>
          <p:cNvPicPr preferRelativeResize="0"/>
          <p:nvPr/>
        </p:nvPicPr>
        <p:blipFill>
          <a:blip r:embed="rId3">
            <a:alphaModFix/>
          </a:blip>
          <a:stretch>
            <a:fillRect/>
          </a:stretch>
        </p:blipFill>
        <p:spPr>
          <a:xfrm>
            <a:off x="4004226" y="2982322"/>
            <a:ext cx="4796723" cy="1623126"/>
          </a:xfrm>
          <a:prstGeom prst="rect">
            <a:avLst/>
          </a:prstGeom>
          <a:noFill/>
          <a:ln>
            <a:noFill/>
          </a:ln>
        </p:spPr>
      </p:pic>
      <p:pic>
        <p:nvPicPr>
          <p:cNvPr id="644" name="Google Shape;644;g2e7fc370c5f_0_6">
            <a:extLst>
              <a:ext uri="{FF2B5EF4-FFF2-40B4-BE49-F238E27FC236}">
                <a16:creationId xmlns:a16="http://schemas.microsoft.com/office/drawing/2014/main" id="{FEC71454-2FF1-7F03-0FF0-489ED9C8992A}"/>
              </a:ext>
            </a:extLst>
          </p:cNvPr>
          <p:cNvPicPr preferRelativeResize="0"/>
          <p:nvPr/>
        </p:nvPicPr>
        <p:blipFill>
          <a:blip r:embed="rId4">
            <a:alphaModFix/>
          </a:blip>
          <a:stretch>
            <a:fillRect/>
          </a:stretch>
        </p:blipFill>
        <p:spPr>
          <a:xfrm>
            <a:off x="311700" y="1266450"/>
            <a:ext cx="4407526" cy="1657150"/>
          </a:xfrm>
          <a:prstGeom prst="rect">
            <a:avLst/>
          </a:prstGeom>
          <a:noFill/>
          <a:ln>
            <a:noFill/>
          </a:ln>
        </p:spPr>
      </p:pic>
      <p:sp>
        <p:nvSpPr>
          <p:cNvPr id="645" name="Google Shape;645;g2e7fc370c5f_0_6">
            <a:extLst>
              <a:ext uri="{FF2B5EF4-FFF2-40B4-BE49-F238E27FC236}">
                <a16:creationId xmlns:a16="http://schemas.microsoft.com/office/drawing/2014/main" id="{BCC974C1-4412-4303-1D74-BB0419EC0CD1}"/>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spTree>
    <p:extLst>
      <p:ext uri="{BB962C8B-B14F-4D97-AF65-F5344CB8AC3E}">
        <p14:creationId xmlns:p14="http://schemas.microsoft.com/office/powerpoint/2010/main" val="1878245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9">
          <a:extLst>
            <a:ext uri="{FF2B5EF4-FFF2-40B4-BE49-F238E27FC236}">
              <a16:creationId xmlns:a16="http://schemas.microsoft.com/office/drawing/2014/main" id="{9D49C623-43E3-0CDF-26AC-BB7851C20BD7}"/>
            </a:ext>
          </a:extLst>
        </p:cNvPr>
        <p:cNvGrpSpPr/>
        <p:nvPr/>
      </p:nvGrpSpPr>
      <p:grpSpPr>
        <a:xfrm>
          <a:off x="0" y="0"/>
          <a:ext cx="0" cy="0"/>
          <a:chOff x="0" y="0"/>
          <a:chExt cx="0" cy="0"/>
        </a:xfrm>
      </p:grpSpPr>
      <p:sp>
        <p:nvSpPr>
          <p:cNvPr id="650" name="Google Shape;650;g2e7fc370c5f_0_22">
            <a:extLst>
              <a:ext uri="{FF2B5EF4-FFF2-40B4-BE49-F238E27FC236}">
                <a16:creationId xmlns:a16="http://schemas.microsoft.com/office/drawing/2014/main" id="{993B0AD2-310A-F0B4-EB5C-6A3B1207910E}"/>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Suggestion #2 for ISO/IEC 18974:2023</a:t>
            </a:r>
            <a:endParaRPr dirty="0">
              <a:solidFill>
                <a:schemeClr val="tx1"/>
              </a:solidFill>
            </a:endParaRPr>
          </a:p>
        </p:txBody>
      </p:sp>
      <p:sp>
        <p:nvSpPr>
          <p:cNvPr id="651" name="Google Shape;651;g2e7fc370c5f_0_22">
            <a:extLst>
              <a:ext uri="{FF2B5EF4-FFF2-40B4-BE49-F238E27FC236}">
                <a16:creationId xmlns:a16="http://schemas.microsoft.com/office/drawing/2014/main" id="{421CC0E8-5DA3-B6C4-4C33-421F57FDF52F}"/>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52" name="Google Shape;652;g2e7fc370c5f_0_22">
            <a:extLst>
              <a:ext uri="{FF2B5EF4-FFF2-40B4-BE49-F238E27FC236}">
                <a16:creationId xmlns:a16="http://schemas.microsoft.com/office/drawing/2014/main" id="{9F7BC42E-DB9A-E17D-0E99-E321ABC0E9D4}"/>
              </a:ext>
            </a:extLst>
          </p:cNvPr>
          <p:cNvPicPr preferRelativeResize="0"/>
          <p:nvPr/>
        </p:nvPicPr>
        <p:blipFill>
          <a:blip r:embed="rId3">
            <a:alphaModFix/>
          </a:blip>
          <a:stretch>
            <a:fillRect/>
          </a:stretch>
        </p:blipFill>
        <p:spPr>
          <a:xfrm>
            <a:off x="280350" y="1846351"/>
            <a:ext cx="5432151" cy="660450"/>
          </a:xfrm>
          <a:prstGeom prst="rect">
            <a:avLst/>
          </a:prstGeom>
          <a:noFill/>
          <a:ln>
            <a:noFill/>
          </a:ln>
        </p:spPr>
      </p:pic>
      <p:pic>
        <p:nvPicPr>
          <p:cNvPr id="653" name="Google Shape;653;g2e7fc370c5f_0_22">
            <a:extLst>
              <a:ext uri="{FF2B5EF4-FFF2-40B4-BE49-F238E27FC236}">
                <a16:creationId xmlns:a16="http://schemas.microsoft.com/office/drawing/2014/main" id="{3AE1B15A-3909-4B76-B78D-814AA8B370BC}"/>
              </a:ext>
            </a:extLst>
          </p:cNvPr>
          <p:cNvPicPr preferRelativeResize="0"/>
          <p:nvPr/>
        </p:nvPicPr>
        <p:blipFill>
          <a:blip r:embed="rId4">
            <a:alphaModFix/>
          </a:blip>
          <a:stretch>
            <a:fillRect/>
          </a:stretch>
        </p:blipFill>
        <p:spPr>
          <a:xfrm>
            <a:off x="3458525" y="3447550"/>
            <a:ext cx="5342418" cy="607800"/>
          </a:xfrm>
          <a:prstGeom prst="rect">
            <a:avLst/>
          </a:prstGeom>
          <a:noFill/>
          <a:ln>
            <a:noFill/>
          </a:ln>
        </p:spPr>
      </p:pic>
    </p:spTree>
    <p:extLst>
      <p:ext uri="{BB962C8B-B14F-4D97-AF65-F5344CB8AC3E}">
        <p14:creationId xmlns:p14="http://schemas.microsoft.com/office/powerpoint/2010/main" val="1565105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7">
          <a:extLst>
            <a:ext uri="{FF2B5EF4-FFF2-40B4-BE49-F238E27FC236}">
              <a16:creationId xmlns:a16="http://schemas.microsoft.com/office/drawing/2014/main" id="{EF4EEED3-3EFB-8438-BB02-4DCB730DE684}"/>
            </a:ext>
          </a:extLst>
        </p:cNvPr>
        <p:cNvGrpSpPr/>
        <p:nvPr/>
      </p:nvGrpSpPr>
      <p:grpSpPr>
        <a:xfrm>
          <a:off x="0" y="0"/>
          <a:ext cx="0" cy="0"/>
          <a:chOff x="0" y="0"/>
          <a:chExt cx="0" cy="0"/>
        </a:xfrm>
      </p:grpSpPr>
      <p:sp>
        <p:nvSpPr>
          <p:cNvPr id="658" name="Google Shape;658;g2e7fc370c5f_0_30">
            <a:extLst>
              <a:ext uri="{FF2B5EF4-FFF2-40B4-BE49-F238E27FC236}">
                <a16:creationId xmlns:a16="http://schemas.microsoft.com/office/drawing/2014/main" id="{087A77CA-66EB-E442-1E12-A77754BBC725}"/>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Suggestion #3 for ISO/IEC 18974:2023</a:t>
            </a:r>
            <a:endParaRPr dirty="0">
              <a:solidFill>
                <a:schemeClr val="tx1"/>
              </a:solidFill>
            </a:endParaRPr>
          </a:p>
        </p:txBody>
      </p:sp>
      <p:pic>
        <p:nvPicPr>
          <p:cNvPr id="659" name="Google Shape;659;g2e7fc370c5f_0_30">
            <a:extLst>
              <a:ext uri="{FF2B5EF4-FFF2-40B4-BE49-F238E27FC236}">
                <a16:creationId xmlns:a16="http://schemas.microsoft.com/office/drawing/2014/main" id="{8234CDBF-B059-FFAF-3AA1-9A8E2829D88E}"/>
              </a:ext>
            </a:extLst>
          </p:cNvPr>
          <p:cNvPicPr preferRelativeResize="0"/>
          <p:nvPr/>
        </p:nvPicPr>
        <p:blipFill>
          <a:blip r:embed="rId3">
            <a:alphaModFix/>
          </a:blip>
          <a:stretch>
            <a:fillRect/>
          </a:stretch>
        </p:blipFill>
        <p:spPr>
          <a:xfrm>
            <a:off x="280350" y="1266450"/>
            <a:ext cx="4415626" cy="1763651"/>
          </a:xfrm>
          <a:prstGeom prst="rect">
            <a:avLst/>
          </a:prstGeom>
          <a:noFill/>
          <a:ln>
            <a:noFill/>
          </a:ln>
        </p:spPr>
      </p:pic>
      <p:pic>
        <p:nvPicPr>
          <p:cNvPr id="660" name="Google Shape;660;g2e7fc370c5f_0_30">
            <a:extLst>
              <a:ext uri="{FF2B5EF4-FFF2-40B4-BE49-F238E27FC236}">
                <a16:creationId xmlns:a16="http://schemas.microsoft.com/office/drawing/2014/main" id="{B983E77E-7858-3C2D-4929-7D2BED5CD72E}"/>
              </a:ext>
            </a:extLst>
          </p:cNvPr>
          <p:cNvPicPr preferRelativeResize="0"/>
          <p:nvPr/>
        </p:nvPicPr>
        <p:blipFill>
          <a:blip r:embed="rId4">
            <a:alphaModFix/>
          </a:blip>
          <a:stretch>
            <a:fillRect/>
          </a:stretch>
        </p:blipFill>
        <p:spPr>
          <a:xfrm>
            <a:off x="4385325" y="3124225"/>
            <a:ext cx="4415626" cy="1481227"/>
          </a:xfrm>
          <a:prstGeom prst="rect">
            <a:avLst/>
          </a:prstGeom>
          <a:noFill/>
          <a:ln>
            <a:noFill/>
          </a:ln>
        </p:spPr>
      </p:pic>
      <p:sp>
        <p:nvSpPr>
          <p:cNvPr id="661" name="Google Shape;661;g2e7fc370c5f_0_30">
            <a:extLst>
              <a:ext uri="{FF2B5EF4-FFF2-40B4-BE49-F238E27FC236}">
                <a16:creationId xmlns:a16="http://schemas.microsoft.com/office/drawing/2014/main" id="{CDBCEB8A-0E0F-050D-41C3-39FB4350A3EE}"/>
              </a:ext>
            </a:extLst>
          </p:cNvPr>
          <p:cNvSpPr/>
          <p:nvPr/>
        </p:nvSpPr>
        <p:spPr>
          <a:xfrm rot="-3152168">
            <a:off x="4037111" y="2932171"/>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spTree>
    <p:extLst>
      <p:ext uri="{BB962C8B-B14F-4D97-AF65-F5344CB8AC3E}">
        <p14:creationId xmlns:p14="http://schemas.microsoft.com/office/powerpoint/2010/main" val="2397161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5">
          <a:extLst>
            <a:ext uri="{FF2B5EF4-FFF2-40B4-BE49-F238E27FC236}">
              <a16:creationId xmlns:a16="http://schemas.microsoft.com/office/drawing/2014/main" id="{677B5237-046E-5D12-2E1A-2315A0809EB0}"/>
            </a:ext>
          </a:extLst>
        </p:cNvPr>
        <p:cNvGrpSpPr/>
        <p:nvPr/>
      </p:nvGrpSpPr>
      <p:grpSpPr>
        <a:xfrm>
          <a:off x="0" y="0"/>
          <a:ext cx="0" cy="0"/>
          <a:chOff x="0" y="0"/>
          <a:chExt cx="0" cy="0"/>
        </a:xfrm>
      </p:grpSpPr>
      <p:sp>
        <p:nvSpPr>
          <p:cNvPr id="666" name="Google Shape;666;g2e7fc370c5f_0_46">
            <a:extLst>
              <a:ext uri="{FF2B5EF4-FFF2-40B4-BE49-F238E27FC236}">
                <a16:creationId xmlns:a16="http://schemas.microsoft.com/office/drawing/2014/main" id="{6D5465E3-A240-A2A3-964A-171889253E4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Suggestion #4 for ISO/IEC 18974:2023</a:t>
            </a:r>
            <a:endParaRPr dirty="0">
              <a:solidFill>
                <a:schemeClr val="tx1"/>
              </a:solidFill>
            </a:endParaRPr>
          </a:p>
        </p:txBody>
      </p:sp>
      <p:sp>
        <p:nvSpPr>
          <p:cNvPr id="667" name="Google Shape;667;g2e7fc370c5f_0_46">
            <a:extLst>
              <a:ext uri="{FF2B5EF4-FFF2-40B4-BE49-F238E27FC236}">
                <a16:creationId xmlns:a16="http://schemas.microsoft.com/office/drawing/2014/main" id="{6F69475C-9AB0-3375-F888-EEC48CEA0BD4}"/>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68" name="Google Shape;668;g2e7fc370c5f_0_46">
            <a:extLst>
              <a:ext uri="{FF2B5EF4-FFF2-40B4-BE49-F238E27FC236}">
                <a16:creationId xmlns:a16="http://schemas.microsoft.com/office/drawing/2014/main" id="{0D9639B3-0EED-1E16-0167-D739362437EB}"/>
              </a:ext>
            </a:extLst>
          </p:cNvPr>
          <p:cNvPicPr preferRelativeResize="0"/>
          <p:nvPr/>
        </p:nvPicPr>
        <p:blipFill>
          <a:blip r:embed="rId3">
            <a:alphaModFix/>
          </a:blip>
          <a:stretch>
            <a:fillRect/>
          </a:stretch>
        </p:blipFill>
        <p:spPr>
          <a:xfrm>
            <a:off x="260900" y="1721700"/>
            <a:ext cx="6443648" cy="742525"/>
          </a:xfrm>
          <a:prstGeom prst="rect">
            <a:avLst/>
          </a:prstGeom>
          <a:noFill/>
          <a:ln>
            <a:noFill/>
          </a:ln>
        </p:spPr>
      </p:pic>
      <p:pic>
        <p:nvPicPr>
          <p:cNvPr id="669" name="Google Shape;669;g2e7fc370c5f_0_46">
            <a:extLst>
              <a:ext uri="{FF2B5EF4-FFF2-40B4-BE49-F238E27FC236}">
                <a16:creationId xmlns:a16="http://schemas.microsoft.com/office/drawing/2014/main" id="{DCF6CEF0-6288-0A9B-5075-7BB7592AC04C}"/>
              </a:ext>
            </a:extLst>
          </p:cNvPr>
          <p:cNvPicPr preferRelativeResize="0"/>
          <p:nvPr/>
        </p:nvPicPr>
        <p:blipFill>
          <a:blip r:embed="rId4">
            <a:alphaModFix/>
          </a:blip>
          <a:stretch>
            <a:fillRect/>
          </a:stretch>
        </p:blipFill>
        <p:spPr>
          <a:xfrm>
            <a:off x="2602922" y="3407678"/>
            <a:ext cx="6101955" cy="607800"/>
          </a:xfrm>
          <a:prstGeom prst="rect">
            <a:avLst/>
          </a:prstGeom>
          <a:noFill/>
          <a:ln>
            <a:noFill/>
          </a:ln>
        </p:spPr>
      </p:pic>
    </p:spTree>
    <p:extLst>
      <p:ext uri="{BB962C8B-B14F-4D97-AF65-F5344CB8AC3E}">
        <p14:creationId xmlns:p14="http://schemas.microsoft.com/office/powerpoint/2010/main" val="3956677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A521D-6D81-C76C-5D8A-A527BF500213}"/>
              </a:ext>
            </a:extLst>
          </p:cNvPr>
          <p:cNvSpPr>
            <a:spLocks noGrp="1"/>
          </p:cNvSpPr>
          <p:nvPr>
            <p:ph type="title"/>
          </p:nvPr>
        </p:nvSpPr>
        <p:spPr/>
        <p:txBody>
          <a:bodyPr>
            <a:normAutofit fontScale="90000"/>
          </a:bodyPr>
          <a:lstStyle/>
          <a:p>
            <a:r>
              <a:rPr lang="en-JP" dirty="0"/>
              <a:t>Next Steps: Steering Committee on 2025-06-25</a:t>
            </a:r>
          </a:p>
        </p:txBody>
      </p:sp>
      <p:sp>
        <p:nvSpPr>
          <p:cNvPr id="3" name="Text Placeholder 2">
            <a:extLst>
              <a:ext uri="{FF2B5EF4-FFF2-40B4-BE49-F238E27FC236}">
                <a16:creationId xmlns:a16="http://schemas.microsoft.com/office/drawing/2014/main" id="{87C4E036-D40D-6D19-4873-4190C478D38D}"/>
              </a:ext>
            </a:extLst>
          </p:cNvPr>
          <p:cNvSpPr>
            <a:spLocks noGrp="1"/>
          </p:cNvSpPr>
          <p:nvPr>
            <p:ph type="body" idx="1"/>
          </p:nvPr>
        </p:nvSpPr>
        <p:spPr/>
        <p:txBody>
          <a:bodyPr/>
          <a:lstStyle/>
          <a:p>
            <a:r>
              <a:rPr lang="en-JP" dirty="0"/>
              <a:t>The Steering Committee will meet to discuss the proposed changes and make decisions about:</a:t>
            </a:r>
          </a:p>
          <a:p>
            <a:endParaRPr lang="en-JP" dirty="0"/>
          </a:p>
          <a:p>
            <a:pPr lvl="1"/>
            <a:r>
              <a:rPr lang="en-JP" sz="2000" dirty="0"/>
              <a:t>If the changes are accepted</a:t>
            </a:r>
          </a:p>
          <a:p>
            <a:pPr lvl="1"/>
            <a:endParaRPr lang="en-JP" sz="2000" dirty="0"/>
          </a:p>
          <a:p>
            <a:pPr lvl="1"/>
            <a:r>
              <a:rPr lang="en-JP" sz="2000" dirty="0"/>
              <a:t>When the changes (if accepted) will be included </a:t>
            </a:r>
            <a:br>
              <a:rPr lang="en-JP" sz="2000" dirty="0"/>
            </a:br>
            <a:r>
              <a:rPr lang="en-JP" sz="2000" dirty="0"/>
              <a:t>in updated versions of the standards</a:t>
            </a:r>
          </a:p>
        </p:txBody>
      </p:sp>
    </p:spTree>
    <p:extLst>
      <p:ext uri="{BB962C8B-B14F-4D97-AF65-F5344CB8AC3E}">
        <p14:creationId xmlns:p14="http://schemas.microsoft.com/office/powerpoint/2010/main" val="3652604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D8C12-242B-F75B-1ACF-DA647248CDF2}"/>
              </a:ext>
            </a:extLst>
          </p:cNvPr>
          <p:cNvSpPr>
            <a:spLocks noGrp="1"/>
          </p:cNvSpPr>
          <p:nvPr>
            <p:ph type="title"/>
          </p:nvPr>
        </p:nvSpPr>
        <p:spPr/>
        <p:txBody>
          <a:bodyPr>
            <a:normAutofit fontScale="90000"/>
          </a:bodyPr>
          <a:lstStyle/>
          <a:p>
            <a:r>
              <a:rPr lang="en-US" dirty="0"/>
              <a:t>Question to the Community</a:t>
            </a:r>
          </a:p>
        </p:txBody>
      </p:sp>
      <p:sp>
        <p:nvSpPr>
          <p:cNvPr id="3" name="Text Placeholder 2">
            <a:extLst>
              <a:ext uri="{FF2B5EF4-FFF2-40B4-BE49-F238E27FC236}">
                <a16:creationId xmlns:a16="http://schemas.microsoft.com/office/drawing/2014/main" id="{CCCFDF9B-07DF-AC4B-1AFC-BB5D1111F0A5}"/>
              </a:ext>
            </a:extLst>
          </p:cNvPr>
          <p:cNvSpPr>
            <a:spLocks noGrp="1"/>
          </p:cNvSpPr>
          <p:nvPr>
            <p:ph type="body" idx="1"/>
          </p:nvPr>
        </p:nvSpPr>
        <p:spPr/>
        <p:txBody>
          <a:bodyPr/>
          <a:lstStyle/>
          <a:p>
            <a:r>
              <a:rPr lang="en-US" dirty="0"/>
              <a:t>Do you have questions around our submission for the Steering Committee?</a:t>
            </a:r>
          </a:p>
          <a:p>
            <a:endParaRPr lang="en-US" dirty="0"/>
          </a:p>
          <a:p>
            <a:r>
              <a:rPr lang="en-US" dirty="0"/>
              <a:t>Do you have any comments to add to the formal submission?</a:t>
            </a:r>
          </a:p>
          <a:p>
            <a:endParaRPr lang="en-US" dirty="0"/>
          </a:p>
          <a:p>
            <a:r>
              <a:rPr lang="en-US" dirty="0"/>
              <a:t>Do you have any other items you want them to discuss?</a:t>
            </a:r>
          </a:p>
        </p:txBody>
      </p:sp>
    </p:spTree>
    <p:extLst>
      <p:ext uri="{BB962C8B-B14F-4D97-AF65-F5344CB8AC3E}">
        <p14:creationId xmlns:p14="http://schemas.microsoft.com/office/powerpoint/2010/main" val="2940938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DFA3284B-D8CB-F366-AE34-2021199DB9F0}"/>
            </a:ext>
          </a:extLst>
        </p:cNvPr>
        <p:cNvGrpSpPr/>
        <p:nvPr/>
      </p:nvGrpSpPr>
      <p:grpSpPr>
        <a:xfrm>
          <a:off x="0" y="0"/>
          <a:ext cx="0" cy="0"/>
          <a:chOff x="0" y="0"/>
          <a:chExt cx="0" cy="0"/>
        </a:xfrm>
      </p:grpSpPr>
      <p:sp>
        <p:nvSpPr>
          <p:cNvPr id="145" name="Google Shape;145;p23">
            <a:extLst>
              <a:ext uri="{FF2B5EF4-FFF2-40B4-BE49-F238E27FC236}">
                <a16:creationId xmlns:a16="http://schemas.microsoft.com/office/drawing/2014/main" id="{F3F0F770-E2BA-4898-4B7E-DBBCFC038980}"/>
              </a:ext>
            </a:extLst>
          </p:cNvPr>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Any Other Business?</a:t>
            </a:r>
            <a:endParaRPr dirty="0"/>
          </a:p>
        </p:txBody>
      </p:sp>
    </p:spTree>
    <p:extLst>
      <p:ext uri="{BB962C8B-B14F-4D97-AF65-F5344CB8AC3E}">
        <p14:creationId xmlns:p14="http://schemas.microsoft.com/office/powerpoint/2010/main" val="3339724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Close of meeting</a:t>
            </a:r>
            <a:endParaRPr dirty="0"/>
          </a:p>
        </p:txBody>
      </p:sp>
    </p:spTree>
    <p:extLst>
      <p:ext uri="{BB962C8B-B14F-4D97-AF65-F5344CB8AC3E}">
        <p14:creationId xmlns:p14="http://schemas.microsoft.com/office/powerpoint/2010/main" val="3044271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Text Placeholder 2">
            <a:extLst>
              <a:ext uri="{FF2B5EF4-FFF2-40B4-BE49-F238E27FC236}">
                <a16:creationId xmlns:a16="http://schemas.microsoft.com/office/drawing/2014/main" id="{318B57C4-0EE4-84CC-F4DC-10D170F512D8}"/>
              </a:ext>
            </a:extLst>
          </p:cNvPr>
          <p:cNvSpPr>
            <a:spLocks noGrp="1"/>
          </p:cNvSpPr>
          <p:nvPr>
            <p:ph type="body" idx="1"/>
          </p:nvPr>
        </p:nvSpPr>
        <p:spPr/>
        <p:txBody>
          <a:bodyPr/>
          <a:lstStyle/>
          <a:p>
            <a:r>
              <a:rPr lang="en-JP" dirty="0"/>
              <a:t>See you next time!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Project News</a:t>
            </a:r>
            <a:endParaRPr dirty="0"/>
          </a:p>
        </p:txBody>
      </p:sp>
    </p:spTree>
    <p:extLst>
      <p:ext uri="{BB962C8B-B14F-4D97-AF65-F5344CB8AC3E}">
        <p14:creationId xmlns:p14="http://schemas.microsoft.com/office/powerpoint/2010/main" val="2058661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4FE4-9E34-46ED-48C9-2C799BD33066}"/>
              </a:ext>
            </a:extLst>
          </p:cNvPr>
          <p:cNvSpPr>
            <a:spLocks noGrp="1"/>
          </p:cNvSpPr>
          <p:nvPr>
            <p:ph type="title"/>
          </p:nvPr>
        </p:nvSpPr>
        <p:spPr/>
        <p:txBody>
          <a:bodyPr>
            <a:normAutofit fontScale="90000"/>
          </a:bodyPr>
          <a:lstStyle/>
          <a:p>
            <a:r>
              <a:rPr lang="en-US" dirty="0"/>
              <a:t>1H 2025 Overview</a:t>
            </a:r>
          </a:p>
        </p:txBody>
      </p:sp>
      <p:sp>
        <p:nvSpPr>
          <p:cNvPr id="3" name="Google Shape;1389;p121">
            <a:extLst>
              <a:ext uri="{FF2B5EF4-FFF2-40B4-BE49-F238E27FC236}">
                <a16:creationId xmlns:a16="http://schemas.microsoft.com/office/drawing/2014/main" id="{88D63417-1782-C7F5-3E03-F9E139D83434}"/>
              </a:ext>
            </a:extLst>
          </p:cNvPr>
          <p:cNvSpPr txBox="1"/>
          <p:nvPr/>
        </p:nvSpPr>
        <p:spPr>
          <a:xfrm>
            <a:off x="3283107" y="853806"/>
            <a:ext cx="5424720" cy="3653278"/>
          </a:xfrm>
          <a:prstGeom prst="rect">
            <a:avLst/>
          </a:prstGeom>
          <a:noFill/>
          <a:ln>
            <a:noFill/>
          </a:ln>
        </p:spPr>
        <p:txBody>
          <a:bodyPr spcFirstLastPara="1" wrap="square" lIns="91425" tIns="91425" rIns="91425" bIns="91425" anchor="t" anchorCtr="0">
            <a:spAutoFit/>
          </a:bodyPr>
          <a:lstStyle/>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New Platinum Member:</a:t>
            </a: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5230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br>
              <a:rPr lang="en-US" dirty="0">
                <a:solidFill>
                  <a:schemeClr val="dk2"/>
                </a:solidFill>
                <a:latin typeface="Josefin Sans" pitchFamily="2" charset="77"/>
                <a:ea typeface="Open Sans Light"/>
                <a:cs typeface="Open Sans Light"/>
                <a:sym typeface="Open Sans"/>
              </a:rPr>
            </a:b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Recertification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18974 Co-Announcements:</a:t>
            </a:r>
            <a:endParaRPr dirty="0">
              <a:solidFill>
                <a:schemeClr val="dk2"/>
              </a:solidFill>
              <a:latin typeface="Josefin Sans" pitchFamily="2" charset="77"/>
              <a:ea typeface="Open Sans Light"/>
              <a:cs typeface="Open Sans Light"/>
              <a:sym typeface="Open Sans"/>
            </a:endParaRPr>
          </a:p>
        </p:txBody>
      </p:sp>
      <p:sp>
        <p:nvSpPr>
          <p:cNvPr id="4" name="Google Shape;1392;p121">
            <a:extLst>
              <a:ext uri="{FF2B5EF4-FFF2-40B4-BE49-F238E27FC236}">
                <a16:creationId xmlns:a16="http://schemas.microsoft.com/office/drawing/2014/main" id="{4E9DDDCF-C94F-C3E5-72CD-4FDF0F2281EE}"/>
              </a:ext>
            </a:extLst>
          </p:cNvPr>
          <p:cNvSpPr txBox="1">
            <a:spLocks/>
          </p:cNvSpPr>
          <p:nvPr/>
        </p:nvSpPr>
        <p:spPr>
          <a:xfrm>
            <a:off x="322851" y="1106981"/>
            <a:ext cx="2748690" cy="3254707"/>
          </a:xfrm>
          <a:prstGeom prst="rect">
            <a:avLst/>
          </a:prstGeom>
          <a:noFill/>
          <a:ln>
            <a:noFill/>
          </a:ln>
        </p:spPr>
        <p:txBody>
          <a:bodyPr spcFirstLastPara="1" wrap="square" lIns="91425" tIns="91425" rIns="91425" bIns="91425" anchor="t" anchorCtr="0">
            <a:spAutoFit/>
          </a:bodyPr>
          <a:lstStyle/>
          <a:p>
            <a:pPr marL="304800" lvl="0" indent="-171450" algn="l" rtl="0">
              <a:spcBef>
                <a:spcPts val="0"/>
              </a:spcBef>
              <a:spcAft>
                <a:spcPts val="0"/>
              </a:spcAft>
              <a:buClr>
                <a:schemeClr val="dk2"/>
              </a:buClr>
              <a:buSzPts val="1500"/>
              <a:buFont typeface="Arial" panose="020B0604020202020204" pitchFamily="34" charset="0"/>
              <a:buChar char="•"/>
            </a:pPr>
            <a:r>
              <a:rPr lang="en-US" sz="1050" dirty="0">
                <a:solidFill>
                  <a:schemeClr val="dk2"/>
                </a:solidFill>
                <a:latin typeface="Josefin Sans" pitchFamily="2" charset="77"/>
                <a:ea typeface="Open Sans Light"/>
                <a:cs typeface="Open Sans Light"/>
                <a:sym typeface="Open Sans"/>
                <a:hlinkClick r:id="rId2"/>
              </a:rPr>
              <a:t>Proposed updates to ISO/IEC 5230 and ISO/IEC 18974 finished public comments and freeze periods</a:t>
            </a:r>
            <a:r>
              <a:rPr lang="en-US" sz="1050" dirty="0">
                <a:solidFill>
                  <a:schemeClr val="dk2"/>
                </a:solidFill>
                <a:latin typeface="Josefin Sans" pitchFamily="2" charset="77"/>
                <a:ea typeface="Open Sans Light"/>
                <a:cs typeface="Open Sans Light"/>
                <a:sym typeface="Open Sans"/>
              </a:rPr>
              <a:t>, moved to Steering Committee.</a:t>
            </a:r>
            <a:endParaRPr sz="1050" dirty="0">
              <a:solidFill>
                <a:schemeClr val="dk2"/>
              </a:solidFill>
              <a:latin typeface="Josefin Sans" pitchFamily="2" charset="77"/>
              <a:ea typeface="Open Sans Light"/>
              <a:cs typeface="Open Sans Light"/>
              <a:sym typeface="Open Sans"/>
            </a:endParaRPr>
          </a:p>
          <a:p>
            <a:pPr marL="304800" lvl="0" indent="-171450" algn="l" rtl="0">
              <a:spcBef>
                <a:spcPts val="0"/>
              </a:spcBef>
              <a:spcAft>
                <a:spcPts val="0"/>
              </a:spcAft>
              <a:buClr>
                <a:schemeClr val="dk2"/>
              </a:buClr>
              <a:buSzPts val="1500"/>
              <a:buFont typeface="Arial" panose="020B0604020202020204" pitchFamily="34" charset="0"/>
              <a:buChar char="•"/>
            </a:pPr>
            <a:r>
              <a:rPr lang="en-US" sz="1050" dirty="0">
                <a:solidFill>
                  <a:schemeClr val="dk2"/>
                </a:solidFill>
                <a:latin typeface="Josefin Sans" pitchFamily="2" charset="77"/>
                <a:ea typeface="Open Sans Light"/>
                <a:cs typeface="Open Sans Light"/>
                <a:sym typeface="Open Sans"/>
                <a:hlinkClick r:id="rId3"/>
              </a:rPr>
              <a:t>Maturity models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304800" lvl="0" indent="-171450" algn="l" rtl="0">
              <a:spcBef>
                <a:spcPts val="0"/>
              </a:spcBef>
              <a:spcAft>
                <a:spcPts val="0"/>
              </a:spcAft>
              <a:buClr>
                <a:schemeClr val="dk2"/>
              </a:buClr>
              <a:buSzPts val="1500"/>
              <a:buFont typeface="Arial" panose="020B0604020202020204" pitchFamily="34" charset="0"/>
              <a:buChar char="•"/>
            </a:pPr>
            <a:r>
              <a:rPr lang="en-US" sz="1050" dirty="0">
                <a:solidFill>
                  <a:schemeClr val="dk2"/>
                </a:solidFill>
                <a:latin typeface="Josefin Sans" pitchFamily="2" charset="77"/>
                <a:ea typeface="Open Sans Light"/>
                <a:cs typeface="Open Sans Light"/>
                <a:sym typeface="Open Sans"/>
                <a:hlinkClick r:id="rId4"/>
              </a:rPr>
              <a:t>“Explainers” for company departments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304800" lvl="0" indent="-171450" algn="l" rtl="0">
              <a:spcBef>
                <a:spcPts val="0"/>
              </a:spcBef>
              <a:spcAft>
                <a:spcPts val="0"/>
              </a:spcAft>
              <a:buClr>
                <a:schemeClr val="dk2"/>
              </a:buClr>
              <a:buSzPts val="1500"/>
              <a:buFont typeface="Arial" panose="020B0604020202020204" pitchFamily="34" charset="0"/>
              <a:buChar char="•"/>
            </a:pPr>
            <a:r>
              <a:rPr lang="en-US" sz="1050" dirty="0">
                <a:solidFill>
                  <a:schemeClr val="dk2"/>
                </a:solidFill>
                <a:latin typeface="Josefin Sans" pitchFamily="2" charset="77"/>
                <a:ea typeface="Open Sans Light"/>
                <a:cs typeface="Open Sans Light"/>
                <a:sym typeface="Open Sans"/>
                <a:hlinkClick r:id="rId5"/>
              </a:rPr>
              <a:t>Open source policy template updated</a:t>
            </a:r>
            <a:r>
              <a:rPr lang="en-US" sz="1050" dirty="0">
                <a:solidFill>
                  <a:schemeClr val="dk2"/>
                </a:solidFill>
                <a:latin typeface="Josefin Sans" pitchFamily="2" charset="77"/>
                <a:ea typeface="Open Sans Light"/>
                <a:cs typeface="Open Sans Light"/>
                <a:sym typeface="Open Sans"/>
              </a:rPr>
              <a:t>.</a:t>
            </a:r>
          </a:p>
          <a:p>
            <a:pPr marL="304800" lvl="0" indent="-171450" algn="l" rtl="0">
              <a:spcBef>
                <a:spcPts val="0"/>
              </a:spcBef>
              <a:spcAft>
                <a:spcPts val="0"/>
              </a:spcAft>
              <a:buClr>
                <a:schemeClr val="dk2"/>
              </a:buClr>
              <a:buSzPts val="1500"/>
              <a:buFont typeface="Arial" panose="020B0604020202020204" pitchFamily="34" charset="0"/>
              <a:buChar char="•"/>
            </a:pPr>
            <a:r>
              <a:rPr lang="en-US" sz="1050" dirty="0">
                <a:solidFill>
                  <a:schemeClr val="dk2"/>
                </a:solidFill>
                <a:latin typeface="Josefin Sans" pitchFamily="2" charset="77"/>
                <a:ea typeface="Open Sans Light"/>
                <a:cs typeface="Open Sans Light"/>
                <a:sym typeface="Open Sans"/>
                <a:hlinkClick r:id="rId6"/>
              </a:rPr>
              <a:t>Telco SBOM Quality Guide updated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304800" lvl="0" indent="-171450" algn="l" rtl="0">
              <a:spcBef>
                <a:spcPts val="0"/>
              </a:spcBef>
              <a:spcAft>
                <a:spcPts val="0"/>
              </a:spcAft>
              <a:buClr>
                <a:schemeClr val="dk2"/>
              </a:buClr>
              <a:buSzPts val="1500"/>
              <a:buFont typeface="Arial" panose="020B0604020202020204" pitchFamily="34" charset="0"/>
              <a:buChar char="•"/>
            </a:pPr>
            <a:r>
              <a:rPr lang="en-US" sz="1050" dirty="0">
                <a:solidFill>
                  <a:schemeClr val="dk2"/>
                </a:solidFill>
                <a:latin typeface="Josefin Sans" pitchFamily="2" charset="77"/>
                <a:ea typeface="Open Sans Light"/>
                <a:cs typeface="Open Sans Light"/>
                <a:sym typeface="Open Sans"/>
                <a:hlinkClick r:id="rId7"/>
              </a:rPr>
              <a:t>AI BOM Compliance Guide complete</a:t>
            </a:r>
            <a:r>
              <a:rPr lang="en-US" sz="1050" dirty="0">
                <a:solidFill>
                  <a:schemeClr val="dk2"/>
                </a:solidFill>
                <a:latin typeface="Josefin Sans" pitchFamily="2" charset="77"/>
                <a:ea typeface="Open Sans Light"/>
                <a:cs typeface="Open Sans Light"/>
                <a:sym typeface="Open Sans"/>
              </a:rPr>
              <a:t>, board approval pending.</a:t>
            </a:r>
            <a:endParaRPr sz="1050" dirty="0">
              <a:solidFill>
                <a:schemeClr val="dk2"/>
              </a:solidFill>
              <a:latin typeface="Josefin Sans" pitchFamily="2" charset="77"/>
              <a:ea typeface="Open Sans Light"/>
              <a:cs typeface="Open Sans Light"/>
              <a:sym typeface="Open Sans"/>
            </a:endParaRPr>
          </a:p>
          <a:p>
            <a:pPr marL="304800" lvl="0" indent="-171450" algn="l" rtl="0">
              <a:spcBef>
                <a:spcPts val="0"/>
              </a:spcBef>
              <a:spcAft>
                <a:spcPts val="0"/>
              </a:spcAft>
              <a:buClr>
                <a:schemeClr val="dk2"/>
              </a:buClr>
              <a:buSzPts val="1500"/>
              <a:buFont typeface="Arial" panose="020B0604020202020204" pitchFamily="34" charset="0"/>
              <a:buChar char="•"/>
            </a:pPr>
            <a:r>
              <a:rPr lang="en-US" sz="1050" dirty="0">
                <a:solidFill>
                  <a:schemeClr val="dk2"/>
                </a:solidFill>
                <a:latin typeface="Josefin Sans" pitchFamily="2" charset="77"/>
                <a:ea typeface="Open Sans Light"/>
                <a:cs typeface="Open Sans Light"/>
                <a:sym typeface="Open Sans"/>
                <a:hlinkClick r:id="rId8"/>
              </a:rPr>
              <a:t>Cross-industry SBOM quality guide early drafting</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304800" indent="-171450">
              <a:buClr>
                <a:schemeClr val="dk2"/>
              </a:buClr>
              <a:buSzPts val="1500"/>
              <a:buFont typeface="Arial" panose="020B0604020202020204" pitchFamily="34" charset="0"/>
              <a:buChar char="•"/>
            </a:pPr>
            <a:r>
              <a:rPr lang="en-US" sz="1050" dirty="0">
                <a:solidFill>
                  <a:schemeClr val="dk2"/>
                </a:solidFill>
                <a:latin typeface="Josefin Sans" pitchFamily="2" charset="77"/>
                <a:ea typeface="Open Sans Light"/>
                <a:cs typeface="Open Sans Light"/>
                <a:sym typeface="Open Sans"/>
                <a:hlinkClick r:id="rId9"/>
              </a:rPr>
              <a:t>Reorganized reference library</a:t>
            </a:r>
            <a:r>
              <a:rPr lang="en-US" sz="1050" dirty="0">
                <a:solidFill>
                  <a:schemeClr val="dk2"/>
                </a:solidFill>
                <a:latin typeface="Josefin Sans" pitchFamily="2" charset="77"/>
                <a:ea typeface="Open Sans Light"/>
                <a:cs typeface="Open Sans Light"/>
                <a:sym typeface="Open Sans"/>
              </a:rPr>
              <a:t> of 1,500~ resources.</a:t>
            </a:r>
            <a:br>
              <a:rPr lang="en-US" sz="1050" dirty="0">
                <a:solidFill>
                  <a:schemeClr val="dk2"/>
                </a:solidFill>
                <a:latin typeface="Josefin Sans" pitchFamily="2" charset="77"/>
                <a:ea typeface="Open Sans Light"/>
                <a:cs typeface="Open Sans Light"/>
                <a:sym typeface="Open Sans"/>
              </a:rPr>
            </a:br>
            <a:r>
              <a:rPr lang="en-US" sz="1050" dirty="0">
                <a:solidFill>
                  <a:schemeClr val="dk2"/>
                </a:solidFill>
                <a:latin typeface="Josefin Sans" pitchFamily="2" charset="77"/>
                <a:ea typeface="Open Sans Light"/>
                <a:cs typeface="Open Sans Light"/>
                <a:sym typeface="Open Sans"/>
                <a:hlinkClick r:id="rId10"/>
              </a:rPr>
              <a:t>Better discoverability of processes</a:t>
            </a:r>
            <a:endParaRPr sz="1050" dirty="0">
              <a:solidFill>
                <a:schemeClr val="dk2"/>
              </a:solidFill>
              <a:latin typeface="Josefin Sans" pitchFamily="2" charset="77"/>
              <a:ea typeface="Open Sans Light"/>
              <a:cs typeface="Open Sans Light"/>
              <a:sym typeface="Open Sans"/>
            </a:endParaRPr>
          </a:p>
          <a:p>
            <a:pPr marL="304800" lvl="0" indent="-171450" algn="l" rtl="0">
              <a:spcBef>
                <a:spcPts val="0"/>
              </a:spcBef>
              <a:spcAft>
                <a:spcPts val="0"/>
              </a:spcAft>
              <a:buClr>
                <a:schemeClr val="dk2"/>
              </a:buClr>
              <a:buSzPts val="1500"/>
              <a:buFont typeface="Arial" panose="020B0604020202020204" pitchFamily="34" charset="0"/>
              <a:buChar char="•"/>
            </a:pPr>
            <a:r>
              <a:rPr lang="en-US" sz="1050" dirty="0">
                <a:solidFill>
                  <a:schemeClr val="dk2"/>
                </a:solidFill>
                <a:latin typeface="Josefin Sans" pitchFamily="2" charset="77"/>
                <a:ea typeface="Open Sans Light"/>
                <a:cs typeface="Open Sans Light"/>
                <a:sym typeface="Open Sans"/>
              </a:rPr>
              <a:t>Improved integration with other LF Project activities (</a:t>
            </a:r>
            <a:r>
              <a:rPr lang="en-US" sz="1050" dirty="0">
                <a:solidFill>
                  <a:schemeClr val="dk2"/>
                </a:solidFill>
                <a:latin typeface="Josefin Sans" pitchFamily="2" charset="77"/>
                <a:ea typeface="Open Sans Light"/>
                <a:cs typeface="Open Sans Light"/>
                <a:sym typeface="Open Sans"/>
                <a:hlinkClick r:id="rId11"/>
              </a:rPr>
              <a:t>e.g. OpenSSF</a:t>
            </a:r>
            <a:r>
              <a:rPr lang="en-US" sz="1050" dirty="0">
                <a:solidFill>
                  <a:schemeClr val="dk2"/>
                </a:solidFill>
                <a:latin typeface="Josefin Sans" pitchFamily="2" charset="77"/>
                <a:ea typeface="Open Sans Light"/>
                <a:cs typeface="Open Sans Light"/>
                <a:sym typeface="Open Sans"/>
              </a:rPr>
              <a:t>).</a:t>
            </a:r>
          </a:p>
        </p:txBody>
      </p:sp>
      <p:pic>
        <p:nvPicPr>
          <p:cNvPr id="5" name="Google Shape;1394;p121" title="LOGO_KFTC_ENG.png">
            <a:extLst>
              <a:ext uri="{FF2B5EF4-FFF2-40B4-BE49-F238E27FC236}">
                <a16:creationId xmlns:a16="http://schemas.microsoft.com/office/drawing/2014/main" id="{EF353B84-9964-6172-0722-F0897533093D}"/>
              </a:ext>
            </a:extLst>
          </p:cNvPr>
          <p:cNvPicPr preferRelativeResize="0"/>
          <p:nvPr/>
        </p:nvPicPr>
        <p:blipFill>
          <a:blip r:embed="rId12">
            <a:alphaModFix/>
          </a:blip>
          <a:stretch>
            <a:fillRect/>
          </a:stretch>
        </p:blipFill>
        <p:spPr>
          <a:xfrm>
            <a:off x="7282260" y="2937659"/>
            <a:ext cx="1258424" cy="421399"/>
          </a:xfrm>
          <a:prstGeom prst="rect">
            <a:avLst/>
          </a:prstGeom>
          <a:noFill/>
          <a:ln>
            <a:noFill/>
          </a:ln>
        </p:spPr>
      </p:pic>
      <p:pic>
        <p:nvPicPr>
          <p:cNvPr id="6" name="Google Shape;1395;p121" title="erlang-logo.png">
            <a:extLst>
              <a:ext uri="{FF2B5EF4-FFF2-40B4-BE49-F238E27FC236}">
                <a16:creationId xmlns:a16="http://schemas.microsoft.com/office/drawing/2014/main" id="{AFDE0447-BABA-FD20-2222-A7D063C1ED43}"/>
              </a:ext>
            </a:extLst>
          </p:cNvPr>
          <p:cNvPicPr preferRelativeResize="0"/>
          <p:nvPr/>
        </p:nvPicPr>
        <p:blipFill>
          <a:blip r:embed="rId13">
            <a:alphaModFix/>
          </a:blip>
          <a:stretch>
            <a:fillRect/>
          </a:stretch>
        </p:blipFill>
        <p:spPr>
          <a:xfrm>
            <a:off x="5817701" y="2285443"/>
            <a:ext cx="512191" cy="448892"/>
          </a:xfrm>
          <a:prstGeom prst="rect">
            <a:avLst/>
          </a:prstGeom>
          <a:noFill/>
          <a:ln>
            <a:noFill/>
          </a:ln>
        </p:spPr>
      </p:pic>
      <p:pic>
        <p:nvPicPr>
          <p:cNvPr id="7" name="Google Shape;1396;p121" title="Netcore_logo-1024x256.png">
            <a:extLst>
              <a:ext uri="{FF2B5EF4-FFF2-40B4-BE49-F238E27FC236}">
                <a16:creationId xmlns:a16="http://schemas.microsoft.com/office/drawing/2014/main" id="{952101A1-15C2-DE6F-8251-170D25CD11C2}"/>
              </a:ext>
            </a:extLst>
          </p:cNvPr>
          <p:cNvPicPr preferRelativeResize="0"/>
          <p:nvPr/>
        </p:nvPicPr>
        <p:blipFill>
          <a:blip r:embed="rId14">
            <a:alphaModFix/>
          </a:blip>
          <a:stretch>
            <a:fillRect/>
          </a:stretch>
        </p:blipFill>
        <p:spPr>
          <a:xfrm>
            <a:off x="5036030" y="4427442"/>
            <a:ext cx="1224230" cy="306057"/>
          </a:xfrm>
          <a:prstGeom prst="rect">
            <a:avLst/>
          </a:prstGeom>
          <a:noFill/>
          <a:ln>
            <a:noFill/>
          </a:ln>
        </p:spPr>
      </p:pic>
      <p:pic>
        <p:nvPicPr>
          <p:cNvPr id="8" name="Google Shape;1397;p121" title="s-core_Logo_CI_png.png">
            <a:extLst>
              <a:ext uri="{FF2B5EF4-FFF2-40B4-BE49-F238E27FC236}">
                <a16:creationId xmlns:a16="http://schemas.microsoft.com/office/drawing/2014/main" id="{74264C78-76B8-F1FC-080E-73DB0AECCB8D}"/>
              </a:ext>
            </a:extLst>
          </p:cNvPr>
          <p:cNvPicPr preferRelativeResize="0"/>
          <p:nvPr/>
        </p:nvPicPr>
        <p:blipFill>
          <a:blip r:embed="rId15">
            <a:alphaModFix/>
          </a:blip>
          <a:stretch>
            <a:fillRect/>
          </a:stretch>
        </p:blipFill>
        <p:spPr>
          <a:xfrm>
            <a:off x="5993560" y="3021835"/>
            <a:ext cx="1083600" cy="253055"/>
          </a:xfrm>
          <a:prstGeom prst="rect">
            <a:avLst/>
          </a:prstGeom>
          <a:noFill/>
          <a:ln>
            <a:noFill/>
          </a:ln>
        </p:spPr>
      </p:pic>
      <p:pic>
        <p:nvPicPr>
          <p:cNvPr id="9" name="Google Shape;1398;p121" title="s-core_Logo_CI_png.png">
            <a:extLst>
              <a:ext uri="{FF2B5EF4-FFF2-40B4-BE49-F238E27FC236}">
                <a16:creationId xmlns:a16="http://schemas.microsoft.com/office/drawing/2014/main" id="{C8158A67-52DD-DD0D-F07B-79E33A052204}"/>
              </a:ext>
            </a:extLst>
          </p:cNvPr>
          <p:cNvPicPr preferRelativeResize="0"/>
          <p:nvPr/>
        </p:nvPicPr>
        <p:blipFill>
          <a:blip r:embed="rId15">
            <a:alphaModFix/>
          </a:blip>
          <a:stretch>
            <a:fillRect/>
          </a:stretch>
        </p:blipFill>
        <p:spPr>
          <a:xfrm>
            <a:off x="6749542" y="4433539"/>
            <a:ext cx="1258424" cy="293871"/>
          </a:xfrm>
          <a:prstGeom prst="rect">
            <a:avLst/>
          </a:prstGeom>
          <a:noFill/>
          <a:ln>
            <a:noFill/>
          </a:ln>
        </p:spPr>
      </p:pic>
      <p:pic>
        <p:nvPicPr>
          <p:cNvPr id="10" name="Google Shape;1399;p121" title="COLLABORA_02_RGB-1024x570.png">
            <a:extLst>
              <a:ext uri="{FF2B5EF4-FFF2-40B4-BE49-F238E27FC236}">
                <a16:creationId xmlns:a16="http://schemas.microsoft.com/office/drawing/2014/main" id="{4773F936-F0B3-4685-A1E0-79FADDEA0D73}"/>
              </a:ext>
            </a:extLst>
          </p:cNvPr>
          <p:cNvPicPr preferRelativeResize="0"/>
          <p:nvPr/>
        </p:nvPicPr>
        <p:blipFill>
          <a:blip r:embed="rId16">
            <a:alphaModFix/>
          </a:blip>
          <a:stretch>
            <a:fillRect/>
          </a:stretch>
        </p:blipFill>
        <p:spPr>
          <a:xfrm>
            <a:off x="7684602" y="3595140"/>
            <a:ext cx="844131" cy="469876"/>
          </a:xfrm>
          <a:prstGeom prst="rect">
            <a:avLst/>
          </a:prstGeom>
          <a:noFill/>
          <a:ln>
            <a:noFill/>
          </a:ln>
        </p:spPr>
      </p:pic>
      <p:pic>
        <p:nvPicPr>
          <p:cNvPr id="11" name="Google Shape;1400;p121" title="138d2bdb07720199f3d571b474064cb0-1.jpg">
            <a:extLst>
              <a:ext uri="{FF2B5EF4-FFF2-40B4-BE49-F238E27FC236}">
                <a16:creationId xmlns:a16="http://schemas.microsoft.com/office/drawing/2014/main" id="{9D0FA8FC-5F7C-D69E-6F08-B81C8DA1AA87}"/>
              </a:ext>
            </a:extLst>
          </p:cNvPr>
          <p:cNvPicPr preferRelativeResize="0"/>
          <p:nvPr/>
        </p:nvPicPr>
        <p:blipFill>
          <a:blip r:embed="rId17">
            <a:alphaModFix/>
          </a:blip>
          <a:stretch>
            <a:fillRect/>
          </a:stretch>
        </p:blipFill>
        <p:spPr>
          <a:xfrm>
            <a:off x="5010671" y="3670970"/>
            <a:ext cx="844130" cy="398847"/>
          </a:xfrm>
          <a:prstGeom prst="rect">
            <a:avLst/>
          </a:prstGeom>
          <a:noFill/>
          <a:ln>
            <a:noFill/>
          </a:ln>
        </p:spPr>
      </p:pic>
      <p:pic>
        <p:nvPicPr>
          <p:cNvPr id="12" name="Google Shape;1401;p121" title="logo.png">
            <a:extLst>
              <a:ext uri="{FF2B5EF4-FFF2-40B4-BE49-F238E27FC236}">
                <a16:creationId xmlns:a16="http://schemas.microsoft.com/office/drawing/2014/main" id="{B73F2932-E5D3-A0AC-D8AC-3E4B11AB60F5}"/>
              </a:ext>
            </a:extLst>
          </p:cNvPr>
          <p:cNvPicPr preferRelativeResize="0"/>
          <p:nvPr/>
        </p:nvPicPr>
        <p:blipFill>
          <a:blip r:embed="rId18">
            <a:alphaModFix/>
          </a:blip>
          <a:stretch>
            <a:fillRect/>
          </a:stretch>
        </p:blipFill>
        <p:spPr>
          <a:xfrm>
            <a:off x="5055928" y="2995338"/>
            <a:ext cx="732535" cy="306040"/>
          </a:xfrm>
          <a:prstGeom prst="rect">
            <a:avLst/>
          </a:prstGeom>
          <a:noFill/>
          <a:ln>
            <a:noFill/>
          </a:ln>
        </p:spPr>
      </p:pic>
      <p:pic>
        <p:nvPicPr>
          <p:cNvPr id="13" name="Google Shape;1402;p121" title="stuttgart-shane-keynote-2025-04-07.png">
            <a:extLst>
              <a:ext uri="{FF2B5EF4-FFF2-40B4-BE49-F238E27FC236}">
                <a16:creationId xmlns:a16="http://schemas.microsoft.com/office/drawing/2014/main" id="{1608C3A6-C396-E765-6580-2B115FCA56E7}"/>
              </a:ext>
            </a:extLst>
          </p:cNvPr>
          <p:cNvPicPr preferRelativeResize="0"/>
          <p:nvPr/>
        </p:nvPicPr>
        <p:blipFill>
          <a:blip r:embed="rId19">
            <a:alphaModFix/>
          </a:blip>
          <a:stretch>
            <a:fillRect/>
          </a:stretch>
        </p:blipFill>
        <p:spPr>
          <a:xfrm>
            <a:off x="6616960" y="2221551"/>
            <a:ext cx="617095" cy="603172"/>
          </a:xfrm>
          <a:prstGeom prst="rect">
            <a:avLst/>
          </a:prstGeom>
          <a:noFill/>
          <a:ln>
            <a:noFill/>
          </a:ln>
        </p:spPr>
      </p:pic>
      <p:pic>
        <p:nvPicPr>
          <p:cNvPr id="14" name="Google Shape;1403;p121" title="qnap-logo@3x.png">
            <a:extLst>
              <a:ext uri="{FF2B5EF4-FFF2-40B4-BE49-F238E27FC236}">
                <a16:creationId xmlns:a16="http://schemas.microsoft.com/office/drawing/2014/main" id="{42445660-BA2C-5B17-37E5-05B3E727212E}"/>
              </a:ext>
            </a:extLst>
          </p:cNvPr>
          <p:cNvPicPr preferRelativeResize="0"/>
          <p:nvPr/>
        </p:nvPicPr>
        <p:blipFill>
          <a:blip r:embed="rId20">
            <a:alphaModFix/>
          </a:blip>
          <a:stretch>
            <a:fillRect/>
          </a:stretch>
        </p:blipFill>
        <p:spPr>
          <a:xfrm>
            <a:off x="3726137" y="3050554"/>
            <a:ext cx="1124690" cy="195598"/>
          </a:xfrm>
          <a:prstGeom prst="rect">
            <a:avLst/>
          </a:prstGeom>
          <a:noFill/>
          <a:ln>
            <a:noFill/>
          </a:ln>
        </p:spPr>
      </p:pic>
      <p:pic>
        <p:nvPicPr>
          <p:cNvPr id="15" name="Google Shape;1404;p121" title="AbacatePay.png">
            <a:extLst>
              <a:ext uri="{FF2B5EF4-FFF2-40B4-BE49-F238E27FC236}">
                <a16:creationId xmlns:a16="http://schemas.microsoft.com/office/drawing/2014/main" id="{DC186AED-A8CC-E9F0-A91E-7F9EE0874E0F}"/>
              </a:ext>
            </a:extLst>
          </p:cNvPr>
          <p:cNvPicPr preferRelativeResize="0"/>
          <p:nvPr/>
        </p:nvPicPr>
        <p:blipFill>
          <a:blip r:embed="rId21">
            <a:alphaModFix/>
          </a:blip>
          <a:stretch>
            <a:fillRect/>
          </a:stretch>
        </p:blipFill>
        <p:spPr>
          <a:xfrm>
            <a:off x="7445621" y="2254919"/>
            <a:ext cx="1124690" cy="452269"/>
          </a:xfrm>
          <a:prstGeom prst="rect">
            <a:avLst/>
          </a:prstGeom>
          <a:noFill/>
          <a:ln>
            <a:noFill/>
          </a:ln>
        </p:spPr>
      </p:pic>
      <p:pic>
        <p:nvPicPr>
          <p:cNvPr id="16" name="Google Shape;1405;p121" title="amazon.png">
            <a:extLst>
              <a:ext uri="{FF2B5EF4-FFF2-40B4-BE49-F238E27FC236}">
                <a16:creationId xmlns:a16="http://schemas.microsoft.com/office/drawing/2014/main" id="{37C02ED1-7FBA-2FDD-9B96-0E6BEF32DADD}"/>
              </a:ext>
            </a:extLst>
          </p:cNvPr>
          <p:cNvPicPr preferRelativeResize="0"/>
          <p:nvPr/>
        </p:nvPicPr>
        <p:blipFill rotWithShape="1">
          <a:blip r:embed="rId22">
            <a:alphaModFix/>
          </a:blip>
          <a:srcRect l="11740" t="32505" r="11525" b="22819"/>
          <a:stretch/>
        </p:blipFill>
        <p:spPr>
          <a:xfrm>
            <a:off x="5285764" y="1229411"/>
            <a:ext cx="1996488" cy="653957"/>
          </a:xfrm>
          <a:prstGeom prst="rect">
            <a:avLst/>
          </a:prstGeom>
          <a:noFill/>
          <a:ln>
            <a:noFill/>
          </a:ln>
        </p:spPr>
      </p:pic>
      <p:pic>
        <p:nvPicPr>
          <p:cNvPr id="17" name="Google Shape;1406;p121" title="Corporate_Logo_Navy_color.png">
            <a:extLst>
              <a:ext uri="{FF2B5EF4-FFF2-40B4-BE49-F238E27FC236}">
                <a16:creationId xmlns:a16="http://schemas.microsoft.com/office/drawing/2014/main" id="{0CEF5EAE-BB30-1EAA-9E93-8096EB379669}"/>
              </a:ext>
            </a:extLst>
          </p:cNvPr>
          <p:cNvPicPr preferRelativeResize="0"/>
          <p:nvPr/>
        </p:nvPicPr>
        <p:blipFill>
          <a:blip r:embed="rId23">
            <a:alphaModFix/>
          </a:blip>
          <a:stretch>
            <a:fillRect/>
          </a:stretch>
        </p:blipFill>
        <p:spPr>
          <a:xfrm>
            <a:off x="6207358" y="3742184"/>
            <a:ext cx="1124689" cy="256431"/>
          </a:xfrm>
          <a:prstGeom prst="rect">
            <a:avLst/>
          </a:prstGeom>
          <a:noFill/>
          <a:ln>
            <a:noFill/>
          </a:ln>
        </p:spPr>
      </p:pic>
      <p:pic>
        <p:nvPicPr>
          <p:cNvPr id="18" name="Google Shape;1407;p121" title="OpenAnolis（龙蜥社区）-1.png">
            <a:extLst>
              <a:ext uri="{FF2B5EF4-FFF2-40B4-BE49-F238E27FC236}">
                <a16:creationId xmlns:a16="http://schemas.microsoft.com/office/drawing/2014/main" id="{40A52300-A4D4-9D6C-6B35-87BAF715E038}"/>
              </a:ext>
            </a:extLst>
          </p:cNvPr>
          <p:cNvPicPr preferRelativeResize="0"/>
          <p:nvPr/>
        </p:nvPicPr>
        <p:blipFill>
          <a:blip r:embed="rId24">
            <a:alphaModFix/>
          </a:blip>
          <a:stretch>
            <a:fillRect/>
          </a:stretch>
        </p:blipFill>
        <p:spPr>
          <a:xfrm>
            <a:off x="4405942" y="2301824"/>
            <a:ext cx="1124690" cy="416132"/>
          </a:xfrm>
          <a:prstGeom prst="rect">
            <a:avLst/>
          </a:prstGeom>
          <a:noFill/>
          <a:ln>
            <a:noFill/>
          </a:ln>
        </p:spPr>
      </p:pic>
      <p:pic>
        <p:nvPicPr>
          <p:cNvPr id="22" name="Picture 21" descr="A black and white logo&#10;&#10;AI-generated content may be incorrect.">
            <a:extLst>
              <a:ext uri="{FF2B5EF4-FFF2-40B4-BE49-F238E27FC236}">
                <a16:creationId xmlns:a16="http://schemas.microsoft.com/office/drawing/2014/main" id="{F0C5128D-9DBE-6FA5-91F1-132DFBC06E00}"/>
              </a:ext>
            </a:extLst>
          </p:cNvPr>
          <p:cNvPicPr>
            <a:picLocks noChangeAspect="1"/>
          </p:cNvPicPr>
          <p:nvPr/>
        </p:nvPicPr>
        <p:blipFill>
          <a:blip r:embed="rId25"/>
          <a:stretch>
            <a:fillRect/>
          </a:stretch>
        </p:blipFill>
        <p:spPr>
          <a:xfrm>
            <a:off x="3537752" y="2234636"/>
            <a:ext cx="841204" cy="691608"/>
          </a:xfrm>
          <a:prstGeom prst="rect">
            <a:avLst/>
          </a:prstGeom>
        </p:spPr>
      </p:pic>
    </p:spTree>
    <p:extLst>
      <p:ext uri="{BB962C8B-B14F-4D97-AF65-F5344CB8AC3E}">
        <p14:creationId xmlns:p14="http://schemas.microsoft.com/office/powerpoint/2010/main" val="629474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7C53F-6D2A-FEB5-AB75-453A1F38790D}"/>
              </a:ext>
            </a:extLst>
          </p:cNvPr>
          <p:cNvSpPr>
            <a:spLocks noGrp="1"/>
          </p:cNvSpPr>
          <p:nvPr>
            <p:ph type="title"/>
          </p:nvPr>
        </p:nvSpPr>
        <p:spPr/>
        <p:txBody>
          <a:bodyPr>
            <a:normAutofit fontScale="90000"/>
          </a:bodyPr>
          <a:lstStyle/>
          <a:p>
            <a:r>
              <a:rPr lang="en-JP" dirty="0"/>
              <a:t>Welcome Our Latest Platinum Member!</a:t>
            </a:r>
          </a:p>
        </p:txBody>
      </p:sp>
      <p:pic>
        <p:nvPicPr>
          <p:cNvPr id="5" name="Picture 4" descr="A logo of a company&#10;&#10;AI-generated content may be incorrect.">
            <a:extLst>
              <a:ext uri="{FF2B5EF4-FFF2-40B4-BE49-F238E27FC236}">
                <a16:creationId xmlns:a16="http://schemas.microsoft.com/office/drawing/2014/main" id="{64ABC26E-C815-F851-6267-DDE03A2352FE}"/>
              </a:ext>
            </a:extLst>
          </p:cNvPr>
          <p:cNvPicPr>
            <a:picLocks noChangeAspect="1"/>
          </p:cNvPicPr>
          <p:nvPr/>
        </p:nvPicPr>
        <p:blipFill>
          <a:blip r:embed="rId2"/>
          <a:stretch>
            <a:fillRect/>
          </a:stretch>
        </p:blipFill>
        <p:spPr>
          <a:xfrm>
            <a:off x="1219577" y="962025"/>
            <a:ext cx="6704845" cy="3771475"/>
          </a:xfrm>
          <a:prstGeom prst="rect">
            <a:avLst/>
          </a:prstGeom>
        </p:spPr>
      </p:pic>
    </p:spTree>
    <p:extLst>
      <p:ext uri="{BB962C8B-B14F-4D97-AF65-F5344CB8AC3E}">
        <p14:creationId xmlns:p14="http://schemas.microsoft.com/office/powerpoint/2010/main" val="606089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25 Platinum Members (Governing Board)</a:t>
            </a:r>
          </a:p>
        </p:txBody>
      </p:sp>
      <p:sp>
        <p:nvSpPr>
          <p:cNvPr id="7" name="Google Shape;279;g17bbeb37c32_0_11">
            <a:extLst>
              <a:ext uri="{FF2B5EF4-FFF2-40B4-BE49-F238E27FC236}">
                <a16:creationId xmlns:a16="http://schemas.microsoft.com/office/drawing/2014/main" id="{825575BC-EA6B-C5C3-F300-5F79CB3BB60A}"/>
              </a:ext>
            </a:extLst>
          </p:cNvPr>
          <p:cNvSpPr txBox="1">
            <a:spLocks/>
          </p:cNvSpPr>
          <p:nvPr/>
        </p:nvSpPr>
        <p:spPr>
          <a:xfrm>
            <a:off x="1564720" y="4423512"/>
            <a:ext cx="6014557" cy="506859"/>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200" dirty="0">
                <a:solidFill>
                  <a:schemeClr val="bg2"/>
                </a:solidFill>
                <a:latin typeface="Open Sans Light" pitchFamily="2" charset="0"/>
                <a:ea typeface="Open Sans Light" pitchFamily="2" charset="0"/>
                <a:cs typeface="Open Sans Light" pitchFamily="2" charset="0"/>
              </a:rPr>
              <a:t>Members Represent Trillions In USD Market Value</a:t>
            </a:r>
          </a:p>
        </p:txBody>
      </p:sp>
      <p:pic>
        <p:nvPicPr>
          <p:cNvPr id="4" name="Picture 3">
            <a:extLst>
              <a:ext uri="{FF2B5EF4-FFF2-40B4-BE49-F238E27FC236}">
                <a16:creationId xmlns:a16="http://schemas.microsoft.com/office/drawing/2014/main" id="{823B48B2-0E2A-D473-CF78-6CD0AA0E9B6A}"/>
              </a:ext>
            </a:extLst>
          </p:cNvPr>
          <p:cNvPicPr>
            <a:picLocks noChangeAspect="1"/>
          </p:cNvPicPr>
          <p:nvPr/>
        </p:nvPicPr>
        <p:blipFill>
          <a:blip r:embed="rId2"/>
          <a:srcRect/>
          <a:stretch/>
        </p:blipFill>
        <p:spPr>
          <a:xfrm>
            <a:off x="834939" y="1622180"/>
            <a:ext cx="7474121" cy="2612450"/>
          </a:xfrm>
          <a:prstGeom prst="rect">
            <a:avLst/>
          </a:prstGeom>
        </p:spPr>
      </p:pic>
      <p:pic>
        <p:nvPicPr>
          <p:cNvPr id="3" name="Google Shape;157;g17bbeb37c32_1_56">
            <a:extLst>
              <a:ext uri="{FF2B5EF4-FFF2-40B4-BE49-F238E27FC236}">
                <a16:creationId xmlns:a16="http://schemas.microsoft.com/office/drawing/2014/main" id="{D597989A-4081-5780-A713-FE4A8F99E358}"/>
              </a:ext>
            </a:extLst>
          </p:cNvPr>
          <p:cNvPicPr preferRelativeResize="0"/>
          <p:nvPr/>
        </p:nvPicPr>
        <p:blipFill rotWithShape="1">
          <a:blip r:embed="rId3">
            <a:alphaModFix/>
          </a:blip>
          <a:srcRect t="247" b="237"/>
          <a:stretch/>
        </p:blipFill>
        <p:spPr>
          <a:xfrm>
            <a:off x="7931820" y="-9"/>
            <a:ext cx="1212177" cy="1212180"/>
          </a:xfrm>
          <a:prstGeom prst="rect">
            <a:avLst/>
          </a:prstGeom>
          <a:noFill/>
          <a:ln>
            <a:noFill/>
          </a:ln>
        </p:spPr>
      </p:pic>
      <p:sp>
        <p:nvSpPr>
          <p:cNvPr id="6" name="Rounded Rectangle 5">
            <a:extLst>
              <a:ext uri="{FF2B5EF4-FFF2-40B4-BE49-F238E27FC236}">
                <a16:creationId xmlns:a16="http://schemas.microsoft.com/office/drawing/2014/main" id="{7C68FD24-3CFC-4877-6155-98FC8A2FB6E6}"/>
              </a:ext>
            </a:extLst>
          </p:cNvPr>
          <p:cNvSpPr/>
          <p:nvPr/>
        </p:nvSpPr>
        <p:spPr>
          <a:xfrm>
            <a:off x="7999139" y="1017800"/>
            <a:ext cx="1077538" cy="466527"/>
          </a:xfrm>
          <a:prstGeom prst="roundRect">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TextBox 10">
            <a:extLst>
              <a:ext uri="{FF2B5EF4-FFF2-40B4-BE49-F238E27FC236}">
                <a16:creationId xmlns:a16="http://schemas.microsoft.com/office/drawing/2014/main" id="{946EB9B8-334B-8E04-A73E-35F4C91F9DCA}"/>
              </a:ext>
            </a:extLst>
          </p:cNvPr>
          <p:cNvSpPr txBox="1"/>
          <p:nvPr/>
        </p:nvSpPr>
        <p:spPr>
          <a:xfrm>
            <a:off x="7999139" y="1053696"/>
            <a:ext cx="1077538" cy="415498"/>
          </a:xfrm>
          <a:prstGeom prst="rect">
            <a:avLst/>
          </a:prstGeom>
          <a:noFill/>
          <a:ln>
            <a:noFill/>
          </a:ln>
        </p:spPr>
        <p:txBody>
          <a:bodyPr wrap="none" rtlCol="0">
            <a:spAutoFit/>
          </a:bodyPr>
          <a:lstStyle/>
          <a:p>
            <a:pPr algn="ctr"/>
            <a:r>
              <a:rPr lang="en-JP" sz="1050" dirty="0"/>
              <a:t>Jimmy Ahlberg</a:t>
            </a:r>
            <a:br>
              <a:rPr lang="en-JP" sz="1050" dirty="0"/>
            </a:br>
            <a:r>
              <a:rPr lang="en-JP" sz="1050" dirty="0"/>
              <a:t>Ericsson</a:t>
            </a:r>
          </a:p>
        </p:txBody>
      </p:sp>
    </p:spTree>
    <p:extLst>
      <p:ext uri="{BB962C8B-B14F-4D97-AF65-F5344CB8AC3E}">
        <p14:creationId xmlns:p14="http://schemas.microsoft.com/office/powerpoint/2010/main" val="308525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F8C8A-F694-56DF-C04C-8DBAEC7C46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8FE9D9-3C96-486A-D2A4-9EF473367458}"/>
              </a:ext>
            </a:extLst>
          </p:cNvPr>
          <p:cNvSpPr>
            <a:spLocks noGrp="1"/>
          </p:cNvSpPr>
          <p:nvPr>
            <p:ph type="title"/>
          </p:nvPr>
        </p:nvSpPr>
        <p:spPr/>
        <p:txBody>
          <a:bodyPr>
            <a:normAutofit fontScale="90000"/>
          </a:bodyPr>
          <a:lstStyle/>
          <a:p>
            <a:r>
              <a:rPr lang="en-JP" dirty="0"/>
              <a:t>S-Core Adopts ISO/IEC 18974</a:t>
            </a:r>
          </a:p>
        </p:txBody>
      </p:sp>
      <p:pic>
        <p:nvPicPr>
          <p:cNvPr id="3" name="Google Shape;1398;p121" title="s-core_Logo_CI_png.png">
            <a:extLst>
              <a:ext uri="{FF2B5EF4-FFF2-40B4-BE49-F238E27FC236}">
                <a16:creationId xmlns:a16="http://schemas.microsoft.com/office/drawing/2014/main" id="{E15DBC82-BCEB-A294-79F2-94020A8D8B2D}"/>
              </a:ext>
            </a:extLst>
          </p:cNvPr>
          <p:cNvPicPr preferRelativeResize="0">
            <a:picLocks noChangeAspect="1"/>
          </p:cNvPicPr>
          <p:nvPr/>
        </p:nvPicPr>
        <p:blipFill>
          <a:blip r:embed="rId2">
            <a:alphaModFix/>
          </a:blip>
          <a:stretch>
            <a:fillRect/>
          </a:stretch>
        </p:blipFill>
        <p:spPr>
          <a:xfrm>
            <a:off x="1063413" y="1752414"/>
            <a:ext cx="7017173" cy="1638672"/>
          </a:xfrm>
          <a:prstGeom prst="rect">
            <a:avLst/>
          </a:prstGeom>
          <a:noFill/>
          <a:ln>
            <a:noFill/>
          </a:ln>
        </p:spPr>
      </p:pic>
      <p:sp>
        <p:nvSpPr>
          <p:cNvPr id="6" name="Google Shape;279;g17bbeb37c32_0_11">
            <a:extLst>
              <a:ext uri="{FF2B5EF4-FFF2-40B4-BE49-F238E27FC236}">
                <a16:creationId xmlns:a16="http://schemas.microsoft.com/office/drawing/2014/main" id="{5715E6B6-0708-46F4-6068-A2ED900718E3}"/>
              </a:ext>
            </a:extLst>
          </p:cNvPr>
          <p:cNvSpPr txBox="1">
            <a:spLocks/>
          </p:cNvSpPr>
          <p:nvPr/>
        </p:nvSpPr>
        <p:spPr>
          <a:xfrm>
            <a:off x="1564720" y="3872270"/>
            <a:ext cx="6014557" cy="506859"/>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800" dirty="0">
                <a:solidFill>
                  <a:schemeClr val="bg2"/>
                </a:solidFill>
                <a:latin typeface="Open Sans Light" pitchFamily="2" charset="0"/>
                <a:ea typeface="Open Sans Light" pitchFamily="2" charset="0"/>
                <a:cs typeface="Open Sans Light" pitchFamily="2" charset="0"/>
              </a:rPr>
              <a:t>(They Adopted ISO/IEC 5230 in February)</a:t>
            </a:r>
          </a:p>
        </p:txBody>
      </p:sp>
    </p:spTree>
    <p:extLst>
      <p:ext uri="{BB962C8B-B14F-4D97-AF65-F5344CB8AC3E}">
        <p14:creationId xmlns:p14="http://schemas.microsoft.com/office/powerpoint/2010/main" val="3808604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A2A9D-AEE8-D0CD-BC0E-6092256D8D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C497FE-3386-FF07-46A2-A932AA36EB71}"/>
              </a:ext>
            </a:extLst>
          </p:cNvPr>
          <p:cNvSpPr>
            <a:spLocks noGrp="1"/>
          </p:cNvSpPr>
          <p:nvPr>
            <p:ph type="title"/>
          </p:nvPr>
        </p:nvSpPr>
        <p:spPr/>
        <p:txBody>
          <a:bodyPr>
            <a:normAutofit fontScale="90000"/>
          </a:bodyPr>
          <a:lstStyle/>
          <a:p>
            <a:r>
              <a:rPr lang="en-JP" dirty="0"/>
              <a:t>Korean ISO/IEC 18974 Adoption Is Excellent!</a:t>
            </a:r>
          </a:p>
        </p:txBody>
      </p:sp>
      <p:pic>
        <p:nvPicPr>
          <p:cNvPr id="3" name="Google Shape;1398;p121" title="s-core_Logo_CI_png.png">
            <a:extLst>
              <a:ext uri="{FF2B5EF4-FFF2-40B4-BE49-F238E27FC236}">
                <a16:creationId xmlns:a16="http://schemas.microsoft.com/office/drawing/2014/main" id="{2579C1D3-AF9F-72DD-395F-D1EBD0CF88FC}"/>
              </a:ext>
            </a:extLst>
          </p:cNvPr>
          <p:cNvPicPr preferRelativeResize="0">
            <a:picLocks noChangeAspect="1"/>
          </p:cNvPicPr>
          <p:nvPr/>
        </p:nvPicPr>
        <p:blipFill>
          <a:blip r:embed="rId2">
            <a:alphaModFix/>
          </a:blip>
          <a:stretch>
            <a:fillRect/>
          </a:stretch>
        </p:blipFill>
        <p:spPr>
          <a:xfrm>
            <a:off x="3270630" y="4066900"/>
            <a:ext cx="2602740" cy="607800"/>
          </a:xfrm>
          <a:prstGeom prst="rect">
            <a:avLst/>
          </a:prstGeom>
          <a:noFill/>
          <a:ln>
            <a:noFill/>
          </a:ln>
        </p:spPr>
      </p:pic>
      <p:pic>
        <p:nvPicPr>
          <p:cNvPr id="5" name="Picture 4" descr="A black text on a white background&#10;&#10;AI-generated content may be incorrect.">
            <a:extLst>
              <a:ext uri="{FF2B5EF4-FFF2-40B4-BE49-F238E27FC236}">
                <a16:creationId xmlns:a16="http://schemas.microsoft.com/office/drawing/2014/main" id="{68B6B55A-BEEF-F61C-0034-18BF1BFAA761}"/>
              </a:ext>
            </a:extLst>
          </p:cNvPr>
          <p:cNvPicPr>
            <a:picLocks noChangeAspect="1"/>
          </p:cNvPicPr>
          <p:nvPr/>
        </p:nvPicPr>
        <p:blipFill>
          <a:blip r:embed="rId3"/>
          <a:stretch>
            <a:fillRect/>
          </a:stretch>
        </p:blipFill>
        <p:spPr>
          <a:xfrm>
            <a:off x="445499" y="2612732"/>
            <a:ext cx="3840815" cy="1295586"/>
          </a:xfrm>
          <a:prstGeom prst="rect">
            <a:avLst/>
          </a:prstGeom>
        </p:spPr>
      </p:pic>
      <p:pic>
        <p:nvPicPr>
          <p:cNvPr id="7" name="Picture 6" descr="A logo for a company&#10;&#10;AI-generated content may be incorrect.">
            <a:extLst>
              <a:ext uri="{FF2B5EF4-FFF2-40B4-BE49-F238E27FC236}">
                <a16:creationId xmlns:a16="http://schemas.microsoft.com/office/drawing/2014/main" id="{BB5B0027-D45C-B8F5-7465-186BB4394645}"/>
              </a:ext>
            </a:extLst>
          </p:cNvPr>
          <p:cNvPicPr>
            <a:picLocks noChangeAspect="1"/>
          </p:cNvPicPr>
          <p:nvPr/>
        </p:nvPicPr>
        <p:blipFill>
          <a:blip r:embed="rId4"/>
          <a:stretch>
            <a:fillRect/>
          </a:stretch>
        </p:blipFill>
        <p:spPr>
          <a:xfrm>
            <a:off x="4759715" y="1212612"/>
            <a:ext cx="2490171" cy="1329737"/>
          </a:xfrm>
          <a:prstGeom prst="rect">
            <a:avLst/>
          </a:prstGeom>
        </p:spPr>
      </p:pic>
      <p:pic>
        <p:nvPicPr>
          <p:cNvPr id="9" name="Picture 8" descr="A black background with a black square&#10;&#10;AI-generated content may be incorrect.">
            <a:extLst>
              <a:ext uri="{FF2B5EF4-FFF2-40B4-BE49-F238E27FC236}">
                <a16:creationId xmlns:a16="http://schemas.microsoft.com/office/drawing/2014/main" id="{AC3734F7-1646-6962-2B90-9129491A0252}"/>
              </a:ext>
            </a:extLst>
          </p:cNvPr>
          <p:cNvPicPr>
            <a:picLocks noChangeAspect="1"/>
          </p:cNvPicPr>
          <p:nvPr/>
        </p:nvPicPr>
        <p:blipFill>
          <a:blip r:embed="rId5"/>
          <a:stretch>
            <a:fillRect/>
          </a:stretch>
        </p:blipFill>
        <p:spPr>
          <a:xfrm>
            <a:off x="4857687" y="3049276"/>
            <a:ext cx="3536720" cy="424406"/>
          </a:xfrm>
          <a:prstGeom prst="rect">
            <a:avLst/>
          </a:prstGeom>
        </p:spPr>
      </p:pic>
      <p:pic>
        <p:nvPicPr>
          <p:cNvPr id="11" name="Picture 10" descr="A black and red logo&#10;&#10;AI-generated content may be incorrect.">
            <a:extLst>
              <a:ext uri="{FF2B5EF4-FFF2-40B4-BE49-F238E27FC236}">
                <a16:creationId xmlns:a16="http://schemas.microsoft.com/office/drawing/2014/main" id="{079B3C57-2AA9-5DF2-D72A-5B9051380F94}"/>
              </a:ext>
            </a:extLst>
          </p:cNvPr>
          <p:cNvPicPr>
            <a:picLocks noChangeAspect="1"/>
          </p:cNvPicPr>
          <p:nvPr/>
        </p:nvPicPr>
        <p:blipFill>
          <a:blip r:embed="rId6"/>
          <a:stretch>
            <a:fillRect/>
          </a:stretch>
        </p:blipFill>
        <p:spPr>
          <a:xfrm>
            <a:off x="2365906" y="1360811"/>
            <a:ext cx="1323516" cy="1093339"/>
          </a:xfrm>
          <a:prstGeom prst="rect">
            <a:avLst/>
          </a:prstGeom>
        </p:spPr>
      </p:pic>
    </p:spTree>
    <p:extLst>
      <p:ext uri="{BB962C8B-B14F-4D97-AF65-F5344CB8AC3E}">
        <p14:creationId xmlns:p14="http://schemas.microsoft.com/office/powerpoint/2010/main" val="3667621462"/>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TotalTime>
  <Words>1127</Words>
  <Application>Microsoft Macintosh PowerPoint</Application>
  <PresentationFormat>On-screen Show (16:9)</PresentationFormat>
  <Paragraphs>123</Paragraphs>
  <Slides>38</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Open Sans Medium</vt:lpstr>
      <vt:lpstr>Josefin Sans</vt:lpstr>
      <vt:lpstr>Open Sans Light</vt:lpstr>
      <vt:lpstr>Arial</vt:lpstr>
      <vt:lpstr>Roboto Slab Light</vt:lpstr>
      <vt:lpstr>Roboto</vt:lpstr>
      <vt:lpstr>Open Sans</vt:lpstr>
      <vt:lpstr>Linux Foundation EU Theme 2023</vt:lpstr>
      <vt:lpstr>OpenChain Monthly Meeting</vt:lpstr>
      <vt:lpstr>Anti-Trust Policy Notice</vt:lpstr>
      <vt:lpstr>Agenda</vt:lpstr>
      <vt:lpstr>Project News</vt:lpstr>
      <vt:lpstr>1H 2025 Overview</vt:lpstr>
      <vt:lpstr>Welcome Our Latest Platinum Member!</vt:lpstr>
      <vt:lpstr>25 Platinum Members (Governing Board)</vt:lpstr>
      <vt:lpstr>S-Core Adopts ISO/IEC 18974</vt:lpstr>
      <vt:lpstr>Korean ISO/IEC 18974 Adoption Is Excellent!</vt:lpstr>
      <vt:lpstr>OpenAnolis Adopts ISO/IEC 5230</vt:lpstr>
      <vt:lpstr>Chinese Operating Systems Love OpenChain</vt:lpstr>
      <vt:lpstr>Updated Policy Template</vt:lpstr>
      <vt:lpstr>Updated Capability Model</vt:lpstr>
      <vt:lpstr>New Explainers</vt:lpstr>
      <vt:lpstr>Updated Telco SBOM Quality Guide</vt:lpstr>
      <vt:lpstr>Telco SBOM Quality Work … EXPANDED</vt:lpstr>
      <vt:lpstr>Easier To Find Our Processes</vt:lpstr>
      <vt:lpstr>A Reorganized Library</vt:lpstr>
      <vt:lpstr>AI Compliance Draft Guide Ready</vt:lpstr>
      <vt:lpstr>SBOM Study Group Update</vt:lpstr>
      <vt:lpstr>The OpenChain Steering Committee Meeting</vt:lpstr>
      <vt:lpstr>Proposed Updates To Our Existing Standards</vt:lpstr>
      <vt:lpstr>Review of suggested changes to ISO/IEC 5230</vt:lpstr>
      <vt:lpstr>Suggestion #1 for ISO/IEC 5230:2020</vt:lpstr>
      <vt:lpstr>Suggestion #2 for ISO/IEC 5230:2020</vt:lpstr>
      <vt:lpstr>Suggestion #3 for ISO/IEC 5230:2020</vt:lpstr>
      <vt:lpstr>Suggestion #4 ISO/IEC 5230:2020</vt:lpstr>
      <vt:lpstr>Suggestion #5 for ISO/IEC 5230:2020</vt:lpstr>
      <vt:lpstr>Review of suggested changes to ISO/IEC 18974</vt:lpstr>
      <vt:lpstr>Suggestion #1 for ISO/IEC 18974:2023</vt:lpstr>
      <vt:lpstr>Suggestion #2 for ISO/IEC 18974:2023</vt:lpstr>
      <vt:lpstr>Suggestion #3 for ISO/IEC 18974:2023</vt:lpstr>
      <vt:lpstr>Suggestion #4 for ISO/IEC 18974:2023</vt:lpstr>
      <vt:lpstr>Next Steps: Steering Committee on 2025-06-25</vt:lpstr>
      <vt:lpstr>Question to the Community</vt:lpstr>
      <vt:lpstr>Any Other Business?</vt:lpstr>
      <vt:lpstr>Close of meeting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Shane Coughlan</cp:lastModifiedBy>
  <cp:revision>13</cp:revision>
  <dcterms:modified xsi:type="dcterms:W3CDTF">2025-07-03T08:20:02Z</dcterms:modified>
</cp:coreProperties>
</file>